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4"/>
  </p:sldMasterIdLst>
  <p:notesMasterIdLst>
    <p:notesMasterId r:id="rId27"/>
  </p:notesMasterIdLst>
  <p:handoutMasterIdLst>
    <p:handoutMasterId r:id="rId28"/>
  </p:handoutMasterIdLst>
  <p:sldIdLst>
    <p:sldId id="256" r:id="rId5"/>
    <p:sldId id="1094" r:id="rId6"/>
    <p:sldId id="1095" r:id="rId7"/>
    <p:sldId id="1096" r:id="rId8"/>
    <p:sldId id="1097" r:id="rId9"/>
    <p:sldId id="1092" r:id="rId10"/>
    <p:sldId id="1098" r:id="rId11"/>
    <p:sldId id="1078" r:id="rId12"/>
    <p:sldId id="410" r:id="rId13"/>
    <p:sldId id="429" r:id="rId14"/>
    <p:sldId id="1085" r:id="rId15"/>
    <p:sldId id="432" r:id="rId16"/>
    <p:sldId id="439" r:id="rId17"/>
    <p:sldId id="1083" r:id="rId18"/>
    <p:sldId id="1086" r:id="rId19"/>
    <p:sldId id="1087" r:id="rId20"/>
    <p:sldId id="1074" r:id="rId21"/>
    <p:sldId id="1084" r:id="rId22"/>
    <p:sldId id="783" r:id="rId23"/>
    <p:sldId id="1088" r:id="rId24"/>
    <p:sldId id="1089" r:id="rId25"/>
    <p:sldId id="1090" r:id="rId26"/>
  </p:sldIdLst>
  <p:sldSz cx="12192000" cy="6858000"/>
  <p:notesSz cx="6858000" cy="3429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C3"/>
    <a:srgbClr val="FFFFAA"/>
    <a:srgbClr val="0F3E7C"/>
    <a:srgbClr val="7AA9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74"/>
    <p:restoredTop sz="68299"/>
  </p:normalViewPr>
  <p:slideViewPr>
    <p:cSldViewPr snapToGrid="0">
      <p:cViewPr varScale="1">
        <p:scale>
          <a:sx n="70" d="100"/>
          <a:sy n="70" d="100"/>
        </p:scale>
        <p:origin x="1296" y="17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C9FCD2-32A1-F048-8E1A-0CF4AD93A6F8}" type="datetimeFigureOut">
              <a:rPr lang="en-US" smtClean="0"/>
              <a:t>1/29/21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56BA0B-D35F-6D44-B1E8-469469CEABDC}" type="slidenum">
              <a:rPr lang="en-US" smtClean="0"/>
              <a:t>‹#›</a:t>
            </a:fld>
            <a:endParaRPr lang="en-US"/>
          </a:p>
        </p:txBody>
      </p:sp>
    </p:spTree>
    <p:extLst>
      <p:ext uri="{BB962C8B-B14F-4D97-AF65-F5344CB8AC3E}">
        <p14:creationId xmlns:p14="http://schemas.microsoft.com/office/powerpoint/2010/main" val="4210060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BFBFA-7E27-468C-B38F-18D919A9CFB3}" type="datetimeFigureOut">
              <a:rPr lang="en-US" smtClean="0"/>
              <a:t>1/29/21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E9B84-BA9E-4E2F-8659-1A19E9C9195D}" type="slidenum">
              <a:rPr lang="en-US" smtClean="0"/>
              <a:t>‹#›</a:t>
            </a:fld>
            <a:endParaRPr lang="en-US"/>
          </a:p>
        </p:txBody>
      </p:sp>
    </p:spTree>
    <p:extLst>
      <p:ext uri="{BB962C8B-B14F-4D97-AF65-F5344CB8AC3E}">
        <p14:creationId xmlns:p14="http://schemas.microsoft.com/office/powerpoint/2010/main" val="163712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1E9B84-BA9E-4E2F-8659-1A19E9C9195D}" type="slidenum">
              <a:rPr lang="en-US" smtClean="0"/>
              <a:t>1</a:t>
            </a:fld>
            <a:endParaRPr lang="en-US"/>
          </a:p>
        </p:txBody>
      </p:sp>
    </p:spTree>
    <p:extLst>
      <p:ext uri="{BB962C8B-B14F-4D97-AF65-F5344CB8AC3E}">
        <p14:creationId xmlns:p14="http://schemas.microsoft.com/office/powerpoint/2010/main" val="1965283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basic relations provide the foundation for an event grammar that is used to compose rules for behaviors and interactions within and among the modeled systems or processes. Grammar rules are formal specifications for dependencies among events.  For example, the rule ROOT A: B C; means A is a root event that includes (B precedes C).  The colon denotes inclusion, a space or new line between events on the right hand part of the rule denotes precedence, and a semicolon denotes the end of the rule. A named collection of related grammar rules and constraints comprises an MP schema, which is typically saved as a text file.  If the rules in the schema are not contradictory or over-constrained, executing the MP schema will produce one or more valid event traces.</a:t>
            </a:r>
          </a:p>
        </p:txBody>
      </p:sp>
      <p:sp>
        <p:nvSpPr>
          <p:cNvPr id="4" name="Slide Number Placeholder 3"/>
          <p:cNvSpPr>
            <a:spLocks noGrp="1"/>
          </p:cNvSpPr>
          <p:nvPr>
            <p:ph type="sldNum" sz="quarter" idx="10"/>
          </p:nvPr>
        </p:nvSpPr>
        <p:spPr/>
        <p:txBody>
          <a:bodyPr/>
          <a:lstStyle/>
          <a:p>
            <a:fld id="{451E9B84-BA9E-4E2F-8659-1A19E9C9195D}" type="slidenum">
              <a:rPr lang="en-US" smtClean="0"/>
              <a:t>12</a:t>
            </a:fld>
            <a:endParaRPr lang="en-US"/>
          </a:p>
        </p:txBody>
      </p:sp>
    </p:spTree>
    <p:extLst>
      <p:ext uri="{BB962C8B-B14F-4D97-AF65-F5344CB8AC3E}">
        <p14:creationId xmlns:p14="http://schemas.microsoft.com/office/powerpoint/2010/main" val="16363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defining precedence relations (upper left)</a:t>
            </a:r>
            <a:r>
              <a:rPr lang="en-US" sz="1200" kern="1200" baseline="0" dirty="0">
                <a:solidFill>
                  <a:schemeClr val="tx1"/>
                </a:solidFill>
                <a:effectLst/>
                <a:latin typeface="+mn-lt"/>
                <a:ea typeface="+mn-ea"/>
                <a:cs typeface="+mn-cs"/>
              </a:rPr>
              <a:t>, event grammar rules can be used to define other patterns, such as alternate (upper middle), optional (upper right), zero or more iterations (lower left) or one or more iterations ( A: (+ B +); ) unordered sets of events (lower middle), and unordered iterations of an event (lower right).  Because these patterns can be used in sequence and nested one within another, t</a:t>
            </a:r>
            <a:r>
              <a:rPr lang="en-US" sz="1200" kern="1200" dirty="0">
                <a:solidFill>
                  <a:schemeClr val="tx1"/>
                </a:solidFill>
                <a:effectLst/>
                <a:latin typeface="+mn-lt"/>
                <a:ea typeface="+mn-ea"/>
                <a:cs typeface="+mn-cs"/>
              </a:rPr>
              <a:t>he right hand part of</a:t>
            </a:r>
            <a:r>
              <a:rPr lang="en-US" sz="1200" kern="1200" baseline="0" dirty="0">
                <a:solidFill>
                  <a:schemeClr val="tx1"/>
                </a:solidFill>
                <a:effectLst/>
                <a:latin typeface="+mn-lt"/>
                <a:ea typeface="+mn-ea"/>
                <a:cs typeface="+mn-cs"/>
              </a:rPr>
              <a:t> the grammar </a:t>
            </a:r>
            <a:r>
              <a:rPr lang="en-US" sz="1200" kern="1200" dirty="0">
                <a:solidFill>
                  <a:schemeClr val="tx1"/>
                </a:solidFill>
                <a:effectLst/>
                <a:latin typeface="+mn-lt"/>
                <a:ea typeface="+mn-ea"/>
                <a:cs typeface="+mn-cs"/>
              </a:rPr>
              <a:t>rule builds up into an algorithm for the left</a:t>
            </a:r>
            <a:r>
              <a:rPr lang="en-US" sz="1200" kern="1200" baseline="0" dirty="0">
                <a:solidFill>
                  <a:schemeClr val="tx1"/>
                </a:solidFill>
                <a:effectLst/>
                <a:latin typeface="+mn-lt"/>
                <a:ea typeface="+mn-ea"/>
                <a:cs typeface="+mn-cs"/>
              </a:rPr>
              <a:t> hand part</a:t>
            </a:r>
            <a:r>
              <a:rPr lang="en-US" sz="1200" kern="1200" dirty="0">
                <a:solidFill>
                  <a:schemeClr val="tx1"/>
                </a:solidFill>
                <a:effectLst/>
                <a:latin typeface="+mn-lt"/>
                <a:ea typeface="+mn-ea"/>
                <a:cs typeface="+mn-cs"/>
              </a:rPr>
              <a:t>.  These patterns can be applied in any combination to events within a grammar rule.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1E9B84-BA9E-4E2F-8659-1A19E9C9195D}" type="slidenum">
              <a:rPr lang="en-US" smtClean="0"/>
              <a:t>13</a:t>
            </a:fld>
            <a:endParaRPr lang="en-US"/>
          </a:p>
        </p:txBody>
      </p:sp>
    </p:spTree>
    <p:extLst>
      <p:ext uri="{BB962C8B-B14F-4D97-AF65-F5344CB8AC3E}">
        <p14:creationId xmlns:p14="http://schemas.microsoft.com/office/powerpoint/2010/main" val="2572599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simple MP schema (left) and the event traces (right) that are produced when the schema is run using MP-Firebird.  Conventionally, we set up a separate grammar rule for each system or component to describe its algorithm of behavior independent of each other. So in the schema shown here, there is a root for User behaviors and a root for System behaviors.  The user accessing the system is an optional event, dependent on valid credentials.  When there are dependencies among events in different roots, we use constraint statements. COORDINATE constraints, for example, allow one to add dependencies such as precedence, inclusion, user-defined, and other types of relations for reasoning about behavior.</a:t>
            </a:r>
          </a:p>
          <a:p>
            <a:endParaRPr lang="en-US" dirty="0"/>
          </a:p>
          <a:p>
            <a:r>
              <a:rPr lang="en-US" dirty="0"/>
              <a:t>The COORDINATE constraints shown here exemplify how to enforce dependencies between events in different roots. The MP schema on the left, when run, results in the two event traces on the right: one in which the user with invalid credentials is denied access, and the other in which the user with valid credentials is granted access.  However, if we had forgotten to add the constraint on lines 29-30 that places a precedence dependency between the System's </a:t>
            </a:r>
            <a:r>
              <a:rPr lang="en-US" dirty="0" err="1"/>
              <a:t>Grant_access</a:t>
            </a:r>
            <a:r>
              <a:rPr lang="en-US" dirty="0"/>
              <a:t> and the User's </a:t>
            </a:r>
            <a:r>
              <a:rPr lang="en-US" dirty="0" err="1"/>
              <a:t>Access_system</a:t>
            </a:r>
            <a:r>
              <a:rPr lang="en-US" dirty="0"/>
              <a:t>, we would have generated a third event trace showing a combination of behavior in which the User accesses the system despite having invalid credentials and being denied access by the System.  Let’s try it in MP-Firebird right now.</a:t>
            </a:r>
          </a:p>
          <a:p>
            <a:endParaRPr lang="en-US" dirty="0"/>
          </a:p>
          <a:p>
            <a:r>
              <a:rPr lang="en-US" dirty="0"/>
              <a:t>(DEMO, including SMALL SCOPE HYPOTHESIS)</a:t>
            </a:r>
          </a:p>
        </p:txBody>
      </p:sp>
      <p:sp>
        <p:nvSpPr>
          <p:cNvPr id="4" name="Slide Number Placeholder 3"/>
          <p:cNvSpPr>
            <a:spLocks noGrp="1"/>
          </p:cNvSpPr>
          <p:nvPr>
            <p:ph type="sldNum" sz="quarter" idx="5"/>
          </p:nvPr>
        </p:nvSpPr>
        <p:spPr/>
        <p:txBody>
          <a:bodyPr/>
          <a:lstStyle/>
          <a:p>
            <a:fld id="{451E9B84-BA9E-4E2F-8659-1A19E9C9195D}" type="slidenum">
              <a:rPr lang="en-US" smtClean="0"/>
              <a:t>14</a:t>
            </a:fld>
            <a:endParaRPr lang="en-US"/>
          </a:p>
        </p:txBody>
      </p:sp>
    </p:spTree>
    <p:extLst>
      <p:ext uri="{BB962C8B-B14F-4D97-AF65-F5344CB8AC3E}">
        <p14:creationId xmlns:p14="http://schemas.microsoft.com/office/powerpoint/2010/main" val="670161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his Systems Engineering Management Master's thesis, Brant </a:t>
            </a:r>
            <a:r>
              <a:rPr lang="en-US" dirty="0" err="1"/>
              <a:t>Revill</a:t>
            </a:r>
            <a:r>
              <a:rPr lang="en-US" dirty="0"/>
              <a:t> used MP to model a UAV on a search and track mission for the purpose of identifying failure modes and failsafe behaviors.  He modeled the UAV as part of a swarm that is launched to search and track objects in an environment.  A Swarm Operator controls the UAV on the mission, which may find objects of interest that turn out to be valid targets or non-targets.  A low fuel condition (bingo fuel) was also included as a possibility.</a:t>
            </a:r>
          </a:p>
          <a:p>
            <a:endParaRPr lang="en-US" dirty="0"/>
          </a:p>
          <a:p>
            <a:r>
              <a:rPr lang="en-US" dirty="0"/>
              <a:t>The scenario on the left is the baseline trace showing an expected behavior: the UAV detects and evaluates an object in the environment, begins to track it, and alerts the Swarm Operator who assesses and deems the object a valid target of interest before tracking the target and finally being recalled to the base.   The scenario on the right shows an unexpected behavior in which the UAV reaches a low fuel condition and then subsequently finds a target and begins to track it. </a:t>
            </a:r>
          </a:p>
        </p:txBody>
      </p:sp>
      <p:sp>
        <p:nvSpPr>
          <p:cNvPr id="4" name="Slide Number Placeholder 3"/>
          <p:cNvSpPr>
            <a:spLocks noGrp="1"/>
          </p:cNvSpPr>
          <p:nvPr>
            <p:ph type="sldNum" sz="quarter" idx="5"/>
          </p:nvPr>
        </p:nvSpPr>
        <p:spPr/>
        <p:txBody>
          <a:bodyPr/>
          <a:lstStyle/>
          <a:p>
            <a:fld id="{451E9B84-BA9E-4E2F-8659-1A19E9C9195D}" type="slidenum">
              <a:rPr lang="en-US" smtClean="0"/>
              <a:t>15</a:t>
            </a:fld>
            <a:endParaRPr lang="en-US"/>
          </a:p>
        </p:txBody>
      </p:sp>
    </p:spTree>
    <p:extLst>
      <p:ext uri="{BB962C8B-B14F-4D97-AF65-F5344CB8AC3E}">
        <p14:creationId xmlns:p14="http://schemas.microsoft.com/office/powerpoint/2010/main" val="152876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Revill</a:t>
            </a:r>
            <a:r>
              <a:rPr lang="en-US" dirty="0"/>
              <a:t> and his advisor imagined a couple of different future states for the scenario on the right.  The first future state is that the UAV returns to base and makes a successful landing after tracking a target in a low fuel condition.  A second possibility is that the UAV could be forced to land at an alternative site or could be lost in a crash between the events </a:t>
            </a:r>
            <a:r>
              <a:rPr lang="en-US" dirty="0" err="1"/>
              <a:t>Return_to_base</a:t>
            </a:r>
            <a:r>
              <a:rPr lang="en-US" dirty="0"/>
              <a:t> and </a:t>
            </a:r>
            <a:r>
              <a:rPr lang="en-US" dirty="0" err="1"/>
              <a:t>End_mission</a:t>
            </a:r>
            <a:r>
              <a:rPr lang="en-US" dirty="0"/>
              <a:t>.  These were both unexpected behaviors that were realized via this prediction activity – the first one is acceptable and the second one is unacceptable.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noticing unexpected behaviors, they should be documented immediately to preserve them before changes to the model remove them from one's field of awareness. Save a copy of the model containing the unexpected behavior(s) and annotate the model to describe any circumstantial events and predictions leading to the realization of the presence of unexpected behavior.</a:t>
            </a:r>
          </a:p>
          <a:p>
            <a:endParaRPr lang="en-US" dirty="0"/>
          </a:p>
        </p:txBody>
      </p:sp>
      <p:sp>
        <p:nvSpPr>
          <p:cNvPr id="4" name="Slide Number Placeholder 3"/>
          <p:cNvSpPr>
            <a:spLocks noGrp="1"/>
          </p:cNvSpPr>
          <p:nvPr>
            <p:ph type="sldNum" sz="quarter" idx="5"/>
          </p:nvPr>
        </p:nvSpPr>
        <p:spPr/>
        <p:txBody>
          <a:bodyPr/>
          <a:lstStyle/>
          <a:p>
            <a:fld id="{451E9B84-BA9E-4E2F-8659-1A19E9C9195D}" type="slidenum">
              <a:rPr lang="en-US" smtClean="0"/>
              <a:t>16</a:t>
            </a:fld>
            <a:endParaRPr lang="en-US"/>
          </a:p>
        </p:txBody>
      </p:sp>
    </p:spTree>
    <p:extLst>
      <p:ext uri="{BB962C8B-B14F-4D97-AF65-F5344CB8AC3E}">
        <p14:creationId xmlns:p14="http://schemas.microsoft.com/office/powerpoint/2010/main" val="112955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generating predictions, the analysis workflow involves controlling unacceptable behaviors and downgrading “unexpected” behaviors to “expected” behaviors until all that remains in the model are expected acceptable and unacceptable behaviors.  The design progression is unexpected to expected, and unacceptable to acceptable.  It makes sense to leave, a number of realistic unacceptable behaviors in with the acceptable behaviors to maintain awareness that they could occur, even if we don’t want them to. These can be managed as known risks, or further developed to show partial or full recovery from the unacceptable behavior.  Including unacceptable behaviors enables reasoning about failure modes and available recovery procedures along with normal modes of operation.</a:t>
            </a:r>
          </a:p>
        </p:txBody>
      </p:sp>
      <p:sp>
        <p:nvSpPr>
          <p:cNvPr id="4" name="Slide Number Placeholder 3"/>
          <p:cNvSpPr>
            <a:spLocks noGrp="1"/>
          </p:cNvSpPr>
          <p:nvPr>
            <p:ph type="sldNum" sz="quarter" idx="5"/>
          </p:nvPr>
        </p:nvSpPr>
        <p:spPr/>
        <p:txBody>
          <a:bodyPr/>
          <a:lstStyle/>
          <a:p>
            <a:fld id="{451E9B84-BA9E-4E2F-8659-1A19E9C9195D}" type="slidenum">
              <a:rPr lang="en-US" smtClean="0"/>
              <a:t>17</a:t>
            </a:fld>
            <a:endParaRPr lang="en-US"/>
          </a:p>
        </p:txBody>
      </p:sp>
    </p:spTree>
    <p:extLst>
      <p:ext uri="{BB962C8B-B14F-4D97-AF65-F5344CB8AC3E}">
        <p14:creationId xmlns:p14="http://schemas.microsoft.com/office/powerpoint/2010/main" val="1928431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2" indent="-285750">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451E9B84-BA9E-4E2F-8659-1A19E9C9195D}" type="slidenum">
              <a:rPr lang="en-US" smtClean="0"/>
              <a:t>18</a:t>
            </a:fld>
            <a:endParaRPr lang="en-US"/>
          </a:p>
        </p:txBody>
      </p:sp>
    </p:spTree>
    <p:extLst>
      <p:ext uri="{BB962C8B-B14F-4D97-AF65-F5344CB8AC3E}">
        <p14:creationId xmlns:p14="http://schemas.microsoft.com/office/powerpoint/2010/main" val="1233675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34166AC-0406-4042-9FF3-B41D36B8E707}" type="slidenum">
              <a:rPr lang="en-US" smtClean="0"/>
              <a:pPr>
                <a:defRPr/>
              </a:pPr>
              <a:t>19</a:t>
            </a:fld>
            <a:endParaRPr lang="en-US"/>
          </a:p>
        </p:txBody>
      </p:sp>
    </p:spTree>
    <p:extLst>
      <p:ext uri="{BB962C8B-B14F-4D97-AF65-F5344CB8AC3E}">
        <p14:creationId xmlns:p14="http://schemas.microsoft.com/office/powerpoint/2010/main" val="3429972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control the unexpected behaviors as follows.</a:t>
            </a:r>
          </a:p>
          <a:p>
            <a:endParaRPr lang="en-US" dirty="0"/>
          </a:p>
          <a:p>
            <a:r>
              <a:rPr lang="en-US" dirty="0"/>
              <a:t>If a logic error is discovered in the model (e.g., a misplaced event or parenthesis) as the cause of the unexpected emergence, fix the error(s) and run the model until the changes have had the desired effect on the event traces.</a:t>
            </a:r>
          </a:p>
          <a:p>
            <a:endParaRPr lang="en-US" dirty="0"/>
          </a:p>
          <a:p>
            <a:r>
              <a:rPr lang="en-US" dirty="0"/>
              <a:t>Also, update the model with the necessary circumstantial events} to document the prediction inspired by the unexpected behavior.  Discern which circumstantial events need to be explicitly added as new events to the model to formalize the prediction.  These additions should result in new alternatives and event traces that incorporate the formerly unexpected behavior, now as expected behavior.</a:t>
            </a:r>
          </a:p>
          <a:p>
            <a:endParaRPr lang="en-US" dirty="0"/>
          </a:p>
          <a:p>
            <a:r>
              <a:rPr lang="en-US" dirty="0"/>
              <a:t>When the mechanism for the emergence is understood and the element of surprise vanishes, the behavior classification is downgraded from unexpected to expected. </a:t>
            </a:r>
          </a:p>
          <a:p>
            <a:endParaRPr lang="en-US" dirty="0"/>
          </a:p>
          <a:p>
            <a:r>
              <a:rPr lang="en-US" dirty="0"/>
              <a:t>Ideas for new or previously overlooked requirements may surface during the control step.  Document and share them with members of the project so they can prevent the unacceptable behavior observed in the model from manifesting in the actual system.</a:t>
            </a:r>
          </a:p>
        </p:txBody>
      </p:sp>
      <p:sp>
        <p:nvSpPr>
          <p:cNvPr id="4" name="Slide Number Placeholder 3"/>
          <p:cNvSpPr>
            <a:spLocks noGrp="1"/>
          </p:cNvSpPr>
          <p:nvPr>
            <p:ph type="sldNum" sz="quarter" idx="5"/>
          </p:nvPr>
        </p:nvSpPr>
        <p:spPr/>
        <p:txBody>
          <a:bodyPr/>
          <a:lstStyle/>
          <a:p>
            <a:fld id="{451E9B84-BA9E-4E2F-8659-1A19E9C9195D}" type="slidenum">
              <a:rPr lang="en-US" smtClean="0"/>
              <a:t>20</a:t>
            </a:fld>
            <a:endParaRPr lang="en-US"/>
          </a:p>
        </p:txBody>
      </p:sp>
    </p:spTree>
    <p:extLst>
      <p:ext uri="{BB962C8B-B14F-4D97-AF65-F5344CB8AC3E}">
        <p14:creationId xmlns:p14="http://schemas.microsoft.com/office/powerpoint/2010/main" val="2089763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1E9B84-BA9E-4E2F-8659-1A19E9C9195D}" type="slidenum">
              <a:rPr lang="en-US" smtClean="0"/>
              <a:t>21</a:t>
            </a:fld>
            <a:endParaRPr lang="en-US"/>
          </a:p>
        </p:txBody>
      </p:sp>
    </p:spTree>
    <p:extLst>
      <p:ext uri="{BB962C8B-B14F-4D97-AF65-F5344CB8AC3E}">
        <p14:creationId xmlns:p14="http://schemas.microsoft.com/office/powerpoint/2010/main" val="160438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1E9B84-BA9E-4E2F-8659-1A19E9C9195D}" type="slidenum">
              <a:rPr lang="en-US" smtClean="0"/>
              <a:t>4</a:t>
            </a:fld>
            <a:endParaRPr lang="en-US"/>
          </a:p>
        </p:txBody>
      </p:sp>
    </p:spTree>
    <p:extLst>
      <p:ext uri="{BB962C8B-B14F-4D97-AF65-F5344CB8AC3E}">
        <p14:creationId xmlns:p14="http://schemas.microsoft.com/office/powerpoint/2010/main" val="2746546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1E9B84-BA9E-4E2F-8659-1A19E9C9195D}" type="slidenum">
              <a:rPr lang="en-US" smtClean="0"/>
              <a:t>22</a:t>
            </a:fld>
            <a:endParaRPr lang="en-US"/>
          </a:p>
        </p:txBody>
      </p:sp>
    </p:spTree>
    <p:extLst>
      <p:ext uri="{BB962C8B-B14F-4D97-AF65-F5344CB8AC3E}">
        <p14:creationId xmlns:p14="http://schemas.microsoft.com/office/powerpoint/2010/main" val="101968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1E9B84-BA9E-4E2F-8659-1A19E9C9195D}" type="slidenum">
              <a:rPr lang="en-US" smtClean="0"/>
              <a:t>5</a:t>
            </a:fld>
            <a:endParaRPr lang="en-US"/>
          </a:p>
        </p:txBody>
      </p:sp>
    </p:spTree>
    <p:extLst>
      <p:ext uri="{BB962C8B-B14F-4D97-AF65-F5344CB8AC3E}">
        <p14:creationId xmlns:p14="http://schemas.microsoft.com/office/powerpoint/2010/main" val="262780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1E9B84-BA9E-4E2F-8659-1A19E9C9195D}" type="slidenum">
              <a:rPr lang="en-US" smtClean="0"/>
              <a:t>6</a:t>
            </a:fld>
            <a:endParaRPr lang="en-US"/>
          </a:p>
        </p:txBody>
      </p:sp>
    </p:spTree>
    <p:extLst>
      <p:ext uri="{BB962C8B-B14F-4D97-AF65-F5344CB8AC3E}">
        <p14:creationId xmlns:p14="http://schemas.microsoft.com/office/powerpoint/2010/main" val="214142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system should behave in acceptable and expected ways consistent with its designers' intent, and avoid behaving in ways that contradict its designers' intent.  As thorough as ``shall'' statements of requirements may be, there may still be room for excess behaviors to manifest---extra behaviors that have not been restricted---some of which may be unacceptable or unexpected, or both.  System designers have long been challenged to thoroughly anticipate all possible unacceptable and unexpected behaviors, stumped by the question: ``What behaviors have we not thought about but, if we knew could manifest, should be accounted for by the design and prevented from manifesting in an unacceptable way?''</a:t>
            </a:r>
          </a:p>
          <a:p>
            <a:endParaRPr lang="en-US" dirty="0"/>
          </a:p>
        </p:txBody>
      </p:sp>
      <p:sp>
        <p:nvSpPr>
          <p:cNvPr id="4" name="Slide Number Placeholder 3"/>
          <p:cNvSpPr>
            <a:spLocks noGrp="1"/>
          </p:cNvSpPr>
          <p:nvPr>
            <p:ph type="sldNum" sz="quarter" idx="5"/>
          </p:nvPr>
        </p:nvSpPr>
        <p:spPr/>
        <p:txBody>
          <a:bodyPr/>
          <a:lstStyle/>
          <a:p>
            <a:fld id="{451E9B84-BA9E-4E2F-8659-1A19E9C9195D}" type="slidenum">
              <a:rPr lang="en-US" smtClean="0"/>
              <a:t>7</a:t>
            </a:fld>
            <a:endParaRPr lang="en-US"/>
          </a:p>
        </p:txBody>
      </p:sp>
    </p:spTree>
    <p:extLst>
      <p:ext uri="{BB962C8B-B14F-4D97-AF65-F5344CB8AC3E}">
        <p14:creationId xmlns:p14="http://schemas.microsoft.com/office/powerpoint/2010/main" val="4187131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 models to answer typical questions about typical system properties, like those listed here.  </a:t>
            </a:r>
          </a:p>
          <a:p>
            <a:endParaRPr lang="en-US" dirty="0"/>
          </a:p>
          <a:p>
            <a:r>
              <a:rPr lang="en-US" dirty="0"/>
              <a:t>Many typical questions have to do with system requirements: what the system is supposed to do, or not supposed to do. Also, system design: the process by which the system accomplishes its objectives.</a:t>
            </a:r>
            <a:r>
              <a:rPr lang="en-US" dirty="0">
                <a:cs typeface="Calibri"/>
              </a:rPr>
              <a:t>  And critically, system testing: providing evidence that the system design will meet the requirements and also the other implicit expectations we have for the system.</a:t>
            </a:r>
          </a:p>
          <a:p>
            <a:endParaRPr lang="en-US" dirty="0">
              <a:cs typeface="Calibri"/>
            </a:endParaRPr>
          </a:p>
        </p:txBody>
      </p:sp>
      <p:sp>
        <p:nvSpPr>
          <p:cNvPr id="4" name="Slide Number Placeholder 3"/>
          <p:cNvSpPr>
            <a:spLocks noGrp="1"/>
          </p:cNvSpPr>
          <p:nvPr>
            <p:ph type="sldNum" sz="quarter" idx="5"/>
          </p:nvPr>
        </p:nvSpPr>
        <p:spPr/>
        <p:txBody>
          <a:bodyPr/>
          <a:lstStyle/>
          <a:p>
            <a:fld id="{451E9B84-BA9E-4E2F-8659-1A19E9C9195D}" type="slidenum">
              <a:rPr lang="en-US" smtClean="0"/>
              <a:t>8</a:t>
            </a:fld>
            <a:endParaRPr lang="en-US"/>
          </a:p>
        </p:txBody>
      </p:sp>
    </p:spTree>
    <p:extLst>
      <p:ext uri="{BB962C8B-B14F-4D97-AF65-F5344CB8AC3E}">
        <p14:creationId xmlns:p14="http://schemas.microsoft.com/office/powerpoint/2010/main" val="210084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Monterey Phoenix (MP) is a behavior modeling framework. We use it to model behaviors of systems, software, hardware,  people, organizations, and operational and business processes.  Since 2015 it's received two best paper awards and over $1M have been invested in its development.  It's supported Navy programs with exhaustive scenario generation, safety and risk analysis, and business process modeling and analysis.  60 National Security Agency (NSA) interns learned and applied MP last summer in a virtual program designed to take the place of a cancelled in-person internship.  They found 11 unexpected emergent behaviors and several behavior patterns across different models.</a:t>
            </a:r>
            <a:endParaRPr lang="en-US" dirty="0">
              <a:cs typeface="Calibri"/>
            </a:endParaRPr>
          </a:p>
          <a:p>
            <a:pPr>
              <a:defRPr/>
            </a:pPr>
            <a:endParaRPr lang="en-US" dirty="0"/>
          </a:p>
          <a:p>
            <a:pPr>
              <a:defRPr/>
            </a:pPr>
            <a:r>
              <a:rPr lang="en-US" dirty="0"/>
              <a:t>We have two tools called MP-Firebird and MP-Gryphon.  You'll have the opportunity to see some screenshots and browse these tools today.</a:t>
            </a:r>
            <a:endParaRPr lang="en-US" dirty="0">
              <a:cs typeface="+mn-lt"/>
            </a:endParaRPr>
          </a:p>
          <a:p>
            <a:pPr marL="342900" lvl="2" indent="-342900">
              <a:buFont typeface="Arial"/>
              <a:buChar char="•"/>
              <a:defRPr/>
            </a:pPr>
            <a:endParaRPr lang="en-US" dirty="0">
              <a:cs typeface="+mn-lt"/>
            </a:endParaRPr>
          </a:p>
        </p:txBody>
      </p:sp>
      <p:sp>
        <p:nvSpPr>
          <p:cNvPr id="4" name="Slide Number Placeholder 3"/>
          <p:cNvSpPr>
            <a:spLocks noGrp="1"/>
          </p:cNvSpPr>
          <p:nvPr>
            <p:ph type="sldNum" sz="quarter" idx="5"/>
          </p:nvPr>
        </p:nvSpPr>
        <p:spPr/>
        <p:txBody>
          <a:bodyPr/>
          <a:lstStyle/>
          <a:p>
            <a:fld id="{451E9B84-BA9E-4E2F-8659-1A19E9C9195D}" type="slidenum">
              <a:rPr lang="en-US" smtClean="0"/>
              <a:t>9</a:t>
            </a:fld>
            <a:endParaRPr lang="en-US"/>
          </a:p>
        </p:txBody>
      </p:sp>
    </p:spTree>
    <p:extLst>
      <p:ext uri="{BB962C8B-B14F-4D97-AF65-F5344CB8AC3E}">
        <p14:creationId xmlns:p14="http://schemas.microsoft.com/office/powerpoint/2010/main" val="584468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4313" y="4400550"/>
            <a:ext cx="6069496" cy="4743450"/>
          </a:xfrm>
        </p:spPr>
        <p:txBody>
          <a:bodyPr/>
          <a:lstStyle/>
          <a:p>
            <a:r>
              <a:rPr lang="en-US" sz="1300" dirty="0"/>
              <a:t>The fundamental building block for behavior in MP is called an event.  An MP event has two basic relations: precedence and inclusion. Precedence is a causal dependency that is imposed to put events in a sequence, and inclusion is a parent/child dependency that is imposed to put events in a hierarchy.  Using inclusion, we have three types of events in MP: root, composite and atomic.  A root event is a top-level event (has no parent), and is typically named for a top-level system activity or the after the system itself. composite event is a mid-level event (has at least one parent and one child), and is normally used to bundle a number of related events into one event within another composite or root event. Finally, a atomic event is a leaf-level event (has no child), and represents behavior at the lowest level of granularity to be modeled. </a:t>
            </a:r>
            <a:endParaRPr lang="en-US" sz="1300" baseline="0" dirty="0"/>
          </a:p>
        </p:txBody>
      </p:sp>
      <p:sp>
        <p:nvSpPr>
          <p:cNvPr id="4" name="Slide Number Placeholder 3"/>
          <p:cNvSpPr>
            <a:spLocks noGrp="1"/>
          </p:cNvSpPr>
          <p:nvPr>
            <p:ph type="sldNum" sz="quarter" idx="10"/>
          </p:nvPr>
        </p:nvSpPr>
        <p:spPr/>
        <p:txBody>
          <a:bodyPr/>
          <a:lstStyle/>
          <a:p>
            <a:fld id="{451E9B84-BA9E-4E2F-8659-1A19E9C9195D}" type="slidenum">
              <a:rPr lang="en-US" smtClean="0"/>
              <a:t>10</a:t>
            </a:fld>
            <a:endParaRPr lang="en-US"/>
          </a:p>
        </p:txBody>
      </p:sp>
    </p:spTree>
    <p:extLst>
      <p:ext uri="{BB962C8B-B14F-4D97-AF65-F5344CB8AC3E}">
        <p14:creationId xmlns:p14="http://schemas.microsoft.com/office/powerpoint/2010/main" val="3859917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MP event trace, as it appears in MP-Firebird.  The boxes are staggered to show the dashed inclusion relations that are hidden behind the solid precedence arrows by default.  The blue arrow labeled “credentials” is an example of an optional user-defined relation.</a:t>
            </a:r>
          </a:p>
        </p:txBody>
      </p:sp>
      <p:sp>
        <p:nvSpPr>
          <p:cNvPr id="4" name="Slide Number Placeholder 3"/>
          <p:cNvSpPr>
            <a:spLocks noGrp="1"/>
          </p:cNvSpPr>
          <p:nvPr>
            <p:ph type="sldNum" sz="quarter" idx="5"/>
          </p:nvPr>
        </p:nvSpPr>
        <p:spPr/>
        <p:txBody>
          <a:bodyPr/>
          <a:lstStyle/>
          <a:p>
            <a:fld id="{451E9B84-BA9E-4E2F-8659-1A19E9C9195D}" type="slidenum">
              <a:rPr lang="en-US" smtClean="0"/>
              <a:t>11</a:t>
            </a:fld>
            <a:endParaRPr lang="en-US"/>
          </a:p>
        </p:txBody>
      </p:sp>
    </p:spTree>
    <p:extLst>
      <p:ext uri="{BB962C8B-B14F-4D97-AF65-F5344CB8AC3E}">
        <p14:creationId xmlns:p14="http://schemas.microsoft.com/office/powerpoint/2010/main" val="2546908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userDrawn="1"/>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828800" y="2921000"/>
            <a:ext cx="8534400" cy="16510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val 12"/>
          <p:cNvSpPr/>
          <p:nvPr userDrawn="1"/>
        </p:nvSpPr>
        <p:spPr>
          <a:xfrm>
            <a:off x="5684120" y="2123384"/>
            <a:ext cx="813862" cy="673231"/>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pic>
        <p:nvPicPr>
          <p:cNvPr id="20" name="Picture 19" descr="phoenix_logo_color-01nps.jpg"/>
          <p:cNvPicPr>
            <a:picLocks noChangeAspect="1"/>
          </p:cNvPicPr>
          <p:nvPr userDrawn="1"/>
        </p:nvPicPr>
        <p:blipFill rotWithShape="1">
          <a:blip r:embed="rId2">
            <a:extLst>
              <a:ext uri="{28A0092B-C50C-407E-A947-70E740481C1C}">
                <a14:useLocalDpi xmlns:a14="http://schemas.microsoft.com/office/drawing/2010/main" val="0"/>
              </a:ext>
            </a:extLst>
          </a:blip>
          <a:srcRect l="27776" t="19895" r="59484" b="43093"/>
          <a:stretch/>
        </p:blipFill>
        <p:spPr>
          <a:xfrm>
            <a:off x="5817912" y="2180168"/>
            <a:ext cx="546199" cy="545075"/>
          </a:xfrm>
          <a:prstGeom prst="ellipse">
            <a:avLst/>
          </a:prstGeom>
        </p:spPr>
      </p:pic>
      <p:sp>
        <p:nvSpPr>
          <p:cNvPr id="21" name="Slide Number Placeholder 1"/>
          <p:cNvSpPr>
            <a:spLocks noGrp="1"/>
          </p:cNvSpPr>
          <p:nvPr>
            <p:ph type="sldNum" sz="quarter" idx="4"/>
          </p:nvPr>
        </p:nvSpPr>
        <p:spPr>
          <a:xfrm>
            <a:off x="10851444" y="6356350"/>
            <a:ext cx="1128888" cy="365125"/>
          </a:xfrm>
          <a:prstGeom prst="rect">
            <a:avLst/>
          </a:prstGeom>
        </p:spPr>
        <p:txBody>
          <a:bodyPr vert="horz" lIns="91440" tIns="45720" rIns="91440" bIns="45720" rtlCol="0" anchor="ctr"/>
          <a:lstStyle>
            <a:lvl1pPr algn="r">
              <a:defRPr sz="1200">
                <a:solidFill>
                  <a:schemeClr val="bg1"/>
                </a:solidFill>
              </a:defRPr>
            </a:lvl1pPr>
          </a:lstStyle>
          <a:p>
            <a:fld id="{A90A2C8C-684C-0E41-9BBE-AF144EDDED84}" type="slidenum">
              <a:rPr lang="en-US" smtClean="0"/>
              <a:pPr/>
              <a:t>‹#›</a:t>
            </a:fld>
            <a:endParaRPr lang="en-US"/>
          </a:p>
        </p:txBody>
      </p:sp>
      <p:pic>
        <p:nvPicPr>
          <p:cNvPr id="2" name="Picture 1" descr="nps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443" y="213981"/>
            <a:ext cx="1326446" cy="91395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Drag picture to placeholder or click icon to add</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3" name="Slide Number Placeholder 1"/>
          <p:cNvSpPr txBox="1">
            <a:spLocks/>
          </p:cNvSpPr>
          <p:nvPr userDrawn="1"/>
        </p:nvSpPr>
        <p:spPr>
          <a:xfrm>
            <a:off x="10851444" y="6356350"/>
            <a:ext cx="112888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A2C8C-684C-0E41-9BBE-AF144EDDED84}" type="slidenum">
              <a:rPr lang="en-US" smtClean="0"/>
              <a:pPr/>
              <a:t>‹#›</a:t>
            </a:fld>
            <a:endParaRPr lang="en-US"/>
          </a:p>
        </p:txBody>
      </p:sp>
      <p:sp>
        <p:nvSpPr>
          <p:cNvPr id="26" name="Oval 25"/>
          <p:cNvSpPr/>
          <p:nvPr userDrawn="1"/>
        </p:nvSpPr>
        <p:spPr>
          <a:xfrm>
            <a:off x="1686636" y="228600"/>
            <a:ext cx="62194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7" name="Picture 26" descr="phoenix_logo_color-01nps.jpg"/>
          <p:cNvPicPr>
            <a:picLocks noChangeAspect="1"/>
          </p:cNvPicPr>
          <p:nvPr userDrawn="1"/>
        </p:nvPicPr>
        <p:blipFill rotWithShape="1">
          <a:blip r:embed="rId2">
            <a:extLst>
              <a:ext uri="{28A0092B-C50C-407E-A947-70E740481C1C}">
                <a14:useLocalDpi xmlns:a14="http://schemas.microsoft.com/office/drawing/2010/main" val="0"/>
              </a:ext>
            </a:extLst>
          </a:blip>
          <a:srcRect l="27776" t="19895" r="59484" b="43093"/>
          <a:stretch/>
        </p:blipFill>
        <p:spPr>
          <a:xfrm>
            <a:off x="1725691" y="261056"/>
            <a:ext cx="546199" cy="545075"/>
          </a:xfrm>
          <a:prstGeom prst="ellipse">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1"/>
          <p:cNvSpPr txBox="1">
            <a:spLocks/>
          </p:cNvSpPr>
          <p:nvPr userDrawn="1"/>
        </p:nvSpPr>
        <p:spPr>
          <a:xfrm>
            <a:off x="10851444" y="6356350"/>
            <a:ext cx="112888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A2C8C-684C-0E41-9BBE-AF144EDDED8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
        <p:nvSpPr>
          <p:cNvPr id="16" name="Slide Number Placeholder 1"/>
          <p:cNvSpPr txBox="1">
            <a:spLocks/>
          </p:cNvSpPr>
          <p:nvPr userDrawn="1"/>
        </p:nvSpPr>
        <p:spPr>
          <a:xfrm>
            <a:off x="10851444" y="6356350"/>
            <a:ext cx="112888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A2C8C-684C-0E41-9BBE-AF144EDDED84}" type="slidenum">
              <a:rPr lang="en-US" smtClean="0"/>
              <a:pPr/>
              <a:t>‹#›</a:t>
            </a:fld>
            <a:endParaRPr lang="en-US"/>
          </a:p>
        </p:txBody>
      </p:sp>
      <p:sp>
        <p:nvSpPr>
          <p:cNvPr id="17" name="Oval 16"/>
          <p:cNvSpPr/>
          <p:nvPr userDrawn="1"/>
        </p:nvSpPr>
        <p:spPr>
          <a:xfrm rot="5400000">
            <a:off x="9158112" y="2923822"/>
            <a:ext cx="663222"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8" name="Picture 17" descr="phoenix_logo_color-01nps.jpg"/>
          <p:cNvPicPr>
            <a:picLocks noChangeAspect="1"/>
          </p:cNvPicPr>
          <p:nvPr userDrawn="1"/>
        </p:nvPicPr>
        <p:blipFill rotWithShape="1">
          <a:blip r:embed="rId2">
            <a:extLst>
              <a:ext uri="{28A0092B-C50C-407E-A947-70E740481C1C}">
                <a14:useLocalDpi xmlns:a14="http://schemas.microsoft.com/office/drawing/2010/main" val="0"/>
              </a:ext>
            </a:extLst>
          </a:blip>
          <a:srcRect l="27776" t="19895" r="59484" b="43093"/>
          <a:stretch/>
        </p:blipFill>
        <p:spPr>
          <a:xfrm rot="5400000">
            <a:off x="9218691" y="2956278"/>
            <a:ext cx="546199" cy="545075"/>
          </a:xfrm>
          <a:prstGeom prst="ellipse">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1"/>
          <p:cNvSpPr txBox="1">
            <a:spLocks/>
          </p:cNvSpPr>
          <p:nvPr userDrawn="1"/>
        </p:nvSpPr>
        <p:spPr>
          <a:xfrm>
            <a:off x="10851444" y="6356350"/>
            <a:ext cx="112888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A2C8C-684C-0E41-9BBE-AF144EDDED8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
        <p:nvSpPr>
          <p:cNvPr id="20" name="Slide Number Placeholder 1"/>
          <p:cNvSpPr txBox="1">
            <a:spLocks/>
          </p:cNvSpPr>
          <p:nvPr userDrawn="1"/>
        </p:nvSpPr>
        <p:spPr>
          <a:xfrm>
            <a:off x="10851444" y="6356350"/>
            <a:ext cx="112888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A2C8C-684C-0E41-9BBE-AF144EDDED84}" type="slidenum">
              <a:rPr lang="en-US" smtClean="0"/>
              <a:pPr/>
              <a:t>‹#›</a:t>
            </a:fld>
            <a:endParaRPr lang="en-US"/>
          </a:p>
        </p:txBody>
      </p:sp>
      <p:pic>
        <p:nvPicPr>
          <p:cNvPr id="21" name="Picture 20" descr="phoenix_logo_color-01nps.jpg"/>
          <p:cNvPicPr>
            <a:picLocks noChangeAspect="1"/>
          </p:cNvPicPr>
          <p:nvPr userDrawn="1"/>
        </p:nvPicPr>
        <p:blipFill rotWithShape="1">
          <a:blip r:embed="rId2">
            <a:extLst>
              <a:ext uri="{28A0092B-C50C-407E-A947-70E740481C1C}">
                <a14:useLocalDpi xmlns:a14="http://schemas.microsoft.com/office/drawing/2010/main" val="0"/>
              </a:ext>
            </a:extLst>
          </a:blip>
          <a:srcRect l="27776" t="19895" r="59484" b="43093"/>
          <a:stretch/>
        </p:blipFill>
        <p:spPr>
          <a:xfrm>
            <a:off x="5817912" y="2151946"/>
            <a:ext cx="546199" cy="545075"/>
          </a:xfrm>
          <a:prstGeom prst="ellipse">
            <a:avLst/>
          </a:prstGeom>
        </p:spPr>
      </p:pic>
      <p:pic>
        <p:nvPicPr>
          <p:cNvPr id="23" name="Picture 22" descr="nps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443" y="213981"/>
            <a:ext cx="1326446" cy="91395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1"/>
          <p:cNvSpPr txBox="1">
            <a:spLocks/>
          </p:cNvSpPr>
          <p:nvPr userDrawn="1"/>
        </p:nvSpPr>
        <p:spPr>
          <a:xfrm>
            <a:off x="10851444" y="6356350"/>
            <a:ext cx="112888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A2C8C-684C-0E41-9BBE-AF144EDDED84}" type="slidenum">
              <a:rPr lang="en-US" smtClean="0"/>
              <a:pPr/>
              <a:t>‹#›</a:t>
            </a:fld>
            <a:endParaRPr lang="en-US"/>
          </a:p>
        </p:txBody>
      </p:sp>
      <p:pic>
        <p:nvPicPr>
          <p:cNvPr id="11" name="Picture 10" descr="nps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443" y="213981"/>
            <a:ext cx="1326446" cy="91395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Title 22"/>
          <p:cNvSpPr>
            <a:spLocks noGrp="1"/>
          </p:cNvSpPr>
          <p:nvPr>
            <p:ph type="title"/>
          </p:nvPr>
        </p:nvSpPr>
        <p:spPr/>
        <p:txBody>
          <a:bodyPr rtlCol="0" anchor="b" anchorCtr="0"/>
          <a:lstStyle/>
          <a:p>
            <a:r>
              <a:rPr kumimoji="0" lang="en-US"/>
              <a:t>Click to edit Master title style</a:t>
            </a:r>
          </a:p>
        </p:txBody>
      </p:sp>
      <p:sp>
        <p:nvSpPr>
          <p:cNvPr id="28" name="Slide Number Placeholder 1"/>
          <p:cNvSpPr txBox="1">
            <a:spLocks/>
          </p:cNvSpPr>
          <p:nvPr userDrawn="1"/>
        </p:nvSpPr>
        <p:spPr>
          <a:xfrm>
            <a:off x="10851444" y="6356350"/>
            <a:ext cx="112888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A2C8C-684C-0E41-9BBE-AF144EDDED84}" type="slidenum">
              <a:rPr lang="en-US" smtClean="0"/>
              <a:pPr/>
              <a:t>‹#›</a:t>
            </a:fld>
            <a:endParaRPr lang="en-US"/>
          </a:p>
        </p:txBody>
      </p:sp>
      <p:pic>
        <p:nvPicPr>
          <p:cNvPr id="29" name="Picture 28" descr="phoenix_logo_color-01nps.jpg"/>
          <p:cNvPicPr>
            <a:picLocks noChangeAspect="1"/>
          </p:cNvPicPr>
          <p:nvPr userDrawn="1"/>
        </p:nvPicPr>
        <p:blipFill rotWithShape="1">
          <a:blip r:embed="rId2">
            <a:extLst>
              <a:ext uri="{28A0092B-C50C-407E-A947-70E740481C1C}">
                <a14:useLocalDpi xmlns:a14="http://schemas.microsoft.com/office/drawing/2010/main" val="0"/>
              </a:ext>
            </a:extLst>
          </a:blip>
          <a:srcRect l="27776" t="19895" r="59484" b="43093"/>
          <a:stretch/>
        </p:blipFill>
        <p:spPr>
          <a:xfrm>
            <a:off x="5817912" y="994834"/>
            <a:ext cx="546199" cy="545075"/>
          </a:xfrm>
          <a:prstGeom prst="ellipse">
            <a:avLst/>
          </a:prstGeom>
        </p:spPr>
      </p:pic>
      <p:pic>
        <p:nvPicPr>
          <p:cNvPr id="30" name="Picture 29" descr="nps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443" y="213981"/>
            <a:ext cx="1326446" cy="91395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Slide Number Placeholder 1"/>
          <p:cNvSpPr txBox="1">
            <a:spLocks/>
          </p:cNvSpPr>
          <p:nvPr userDrawn="1"/>
        </p:nvSpPr>
        <p:spPr>
          <a:xfrm>
            <a:off x="10851444" y="6356350"/>
            <a:ext cx="112888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A2C8C-684C-0E41-9BBE-AF144EDDED84}" type="slidenum">
              <a:rPr lang="en-US" smtClean="0"/>
              <a:pPr/>
              <a:t>‹#›</a:t>
            </a:fld>
            <a:endParaRPr lang="en-US"/>
          </a:p>
        </p:txBody>
      </p:sp>
      <p:pic>
        <p:nvPicPr>
          <p:cNvPr id="7" name="Picture 6" descr="nps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443" y="213981"/>
            <a:ext cx="1326446" cy="91395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userDrawn="1"/>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Slide Number Placeholder 1"/>
          <p:cNvSpPr>
            <a:spLocks noGrp="1"/>
          </p:cNvSpPr>
          <p:nvPr>
            <p:ph type="sldNum" sz="quarter" idx="4"/>
          </p:nvPr>
        </p:nvSpPr>
        <p:spPr>
          <a:xfrm>
            <a:off x="10851444" y="6356350"/>
            <a:ext cx="1128888" cy="365125"/>
          </a:xfrm>
          <a:prstGeom prst="rect">
            <a:avLst/>
          </a:prstGeom>
        </p:spPr>
        <p:txBody>
          <a:bodyPr vert="horz" lIns="91440" tIns="45720" rIns="91440" bIns="45720" rtlCol="0" anchor="ctr"/>
          <a:lstStyle>
            <a:lvl1pPr algn="r">
              <a:defRPr sz="1200">
                <a:solidFill>
                  <a:schemeClr val="bg1"/>
                </a:solidFill>
              </a:defRPr>
            </a:lvl1pPr>
          </a:lstStyle>
          <a:p>
            <a:fld id="{A90A2C8C-684C-0E41-9BBE-AF144EDDED8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914399"/>
            <a:ext cx="3149600" cy="1489727"/>
          </a:xfrm>
        </p:spPr>
        <p:txBody>
          <a:bodyPr anchor="b">
            <a:noAutofit/>
          </a:bodyPr>
          <a:lstStyle>
            <a:lvl1pPr algn="l">
              <a:buNone/>
              <a:defRPr sz="28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2449488"/>
            <a:ext cx="3149600" cy="3676676"/>
          </a:xfrm>
        </p:spPr>
        <p:txBody>
          <a:bodyPr>
            <a:normAutofit/>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686636" y="228600"/>
            <a:ext cx="62194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Slide Number Placeholder 1"/>
          <p:cNvSpPr txBox="1">
            <a:spLocks/>
          </p:cNvSpPr>
          <p:nvPr userDrawn="1"/>
        </p:nvSpPr>
        <p:spPr>
          <a:xfrm>
            <a:off x="10851444" y="6356350"/>
            <a:ext cx="112888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A2C8C-684C-0E41-9BBE-AF144EDDED84}" type="slidenum">
              <a:rPr lang="en-US" smtClean="0"/>
              <a:pPr/>
              <a:t>‹#›</a:t>
            </a:fld>
            <a:endParaRPr lang="en-US"/>
          </a:p>
        </p:txBody>
      </p:sp>
      <p:pic>
        <p:nvPicPr>
          <p:cNvPr id="23" name="Picture 22" descr="phoenix_logo_color-01nps.jpg"/>
          <p:cNvPicPr>
            <a:picLocks noChangeAspect="1"/>
          </p:cNvPicPr>
          <p:nvPr userDrawn="1"/>
        </p:nvPicPr>
        <p:blipFill rotWithShape="1">
          <a:blip r:embed="rId2">
            <a:extLst>
              <a:ext uri="{28A0092B-C50C-407E-A947-70E740481C1C}">
                <a14:useLocalDpi xmlns:a14="http://schemas.microsoft.com/office/drawing/2010/main" val="0"/>
              </a:ext>
            </a:extLst>
          </a:blip>
          <a:srcRect l="27776" t="19895" r="59484" b="43093"/>
          <a:stretch/>
        </p:blipFill>
        <p:spPr>
          <a:xfrm>
            <a:off x="1725691" y="261056"/>
            <a:ext cx="546199" cy="545075"/>
          </a:xfrm>
          <a:prstGeom prst="ellipse">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1065981"/>
            <a:ext cx="3149600" cy="3118562"/>
          </a:xfrm>
        </p:spPr>
        <p:txBody>
          <a:bodyPr anchor="t">
            <a:noAutofit/>
          </a:bodyPr>
          <a:lstStyle>
            <a:lvl1pPr algn="l">
              <a:buNone/>
              <a:defRPr sz="2800" b="1">
                <a:solidFill>
                  <a:srgbClr val="FFFFFF"/>
                </a:solidFill>
              </a:defRPr>
            </a:lvl1pPr>
          </a:lstStyle>
          <a:p>
            <a:r>
              <a:rPr kumimoji="0" lang="en-US"/>
              <a:t>Click to edit Master title style</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686636" y="228600"/>
            <a:ext cx="62194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Slide Number Placeholder 1"/>
          <p:cNvSpPr txBox="1">
            <a:spLocks/>
          </p:cNvSpPr>
          <p:nvPr userDrawn="1"/>
        </p:nvSpPr>
        <p:spPr>
          <a:xfrm>
            <a:off x="10851444" y="6356350"/>
            <a:ext cx="112888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A2C8C-684C-0E41-9BBE-AF144EDDED84}" type="slidenum">
              <a:rPr lang="en-US" smtClean="0"/>
              <a:pPr/>
              <a:t>‹#›</a:t>
            </a:fld>
            <a:endParaRPr lang="en-US"/>
          </a:p>
        </p:txBody>
      </p:sp>
      <p:pic>
        <p:nvPicPr>
          <p:cNvPr id="23" name="Picture 22" descr="phoenix_logo_color-01nps.jpg"/>
          <p:cNvPicPr>
            <a:picLocks noChangeAspect="1"/>
          </p:cNvPicPr>
          <p:nvPr userDrawn="1"/>
        </p:nvPicPr>
        <p:blipFill rotWithShape="1">
          <a:blip r:embed="rId2">
            <a:extLst>
              <a:ext uri="{28A0092B-C50C-407E-A947-70E740481C1C}">
                <a14:useLocalDpi xmlns:a14="http://schemas.microsoft.com/office/drawing/2010/main" val="0"/>
              </a:ext>
            </a:extLst>
          </a:blip>
          <a:srcRect l="27776" t="19895" r="59484" b="43093"/>
          <a:stretch/>
        </p:blipFill>
        <p:spPr>
          <a:xfrm>
            <a:off x="1725691" y="261056"/>
            <a:ext cx="546199" cy="545075"/>
          </a:xfrm>
          <a:prstGeom prst="ellipse">
            <a:avLst/>
          </a:prstGeom>
        </p:spPr>
      </p:pic>
    </p:spTree>
    <p:extLst>
      <p:ext uri="{BB962C8B-B14F-4D97-AF65-F5344CB8AC3E}">
        <p14:creationId xmlns:p14="http://schemas.microsoft.com/office/powerpoint/2010/main" val="98852504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pic>
        <p:nvPicPr>
          <p:cNvPr id="20" name="Picture 19" descr="phoenix_logo_color-01nps.jpg"/>
          <p:cNvPicPr>
            <a:picLocks noChangeAspect="1"/>
          </p:cNvPicPr>
          <p:nvPr userDrawn="1"/>
        </p:nvPicPr>
        <p:blipFill rotWithShape="1">
          <a:blip r:embed="rId14">
            <a:extLst>
              <a:ext uri="{28A0092B-C50C-407E-A947-70E740481C1C}">
                <a14:useLocalDpi xmlns:a14="http://schemas.microsoft.com/office/drawing/2010/main" val="0"/>
              </a:ext>
            </a:extLst>
          </a:blip>
          <a:srcRect l="27776" t="19895" r="59484" b="43093"/>
          <a:stretch/>
        </p:blipFill>
        <p:spPr>
          <a:xfrm>
            <a:off x="5817912" y="994834"/>
            <a:ext cx="546199" cy="545075"/>
          </a:xfrm>
          <a:prstGeom prst="ellipse">
            <a:avLst/>
          </a:prstGeom>
        </p:spPr>
      </p:pic>
      <p:sp>
        <p:nvSpPr>
          <p:cNvPr id="2" name="Slide Number Placeholder 1"/>
          <p:cNvSpPr>
            <a:spLocks noGrp="1"/>
          </p:cNvSpPr>
          <p:nvPr>
            <p:ph type="sldNum" sz="quarter" idx="4"/>
          </p:nvPr>
        </p:nvSpPr>
        <p:spPr>
          <a:xfrm>
            <a:off x="10851444" y="6356350"/>
            <a:ext cx="1128888" cy="365125"/>
          </a:xfrm>
          <a:prstGeom prst="rect">
            <a:avLst/>
          </a:prstGeom>
        </p:spPr>
        <p:txBody>
          <a:bodyPr vert="horz" lIns="91440" tIns="45720" rIns="91440" bIns="45720" rtlCol="0" anchor="ctr"/>
          <a:lstStyle>
            <a:lvl1pPr algn="r">
              <a:defRPr sz="1200">
                <a:solidFill>
                  <a:schemeClr val="bg1"/>
                </a:solidFill>
              </a:defRPr>
            </a:lvl1pPr>
          </a:lstStyle>
          <a:p>
            <a:fld id="{A90A2C8C-684C-0E41-9BBE-AF144EDDED8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7" r:id="rId9"/>
    <p:sldLayoutId id="2147483714" r:id="rId10"/>
    <p:sldLayoutId id="2147483715" r:id="rId11"/>
    <p:sldLayoutId id="2147483716" r:id="rId12"/>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hyperlink" Target="https://firebird.nps.edu/" TargetMode="External"/><Relationship Id="rId4" Type="http://schemas.openxmlformats.org/officeDocument/2006/relationships/hyperlink" Target="https://4.firebird.nps.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hyperlink" Target="http://scienceandmathacademy.com/academics/srt4/student_work/2016/bryant_jordan.pdf" TargetMode="Externa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slide" Target="slide2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slide" Target="slide20.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slide" Target="slide20.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hyperlink" Target="http://calhoun.nps.edu/handle/10945/50474" TargetMode="External"/><Relationship Id="rId3" Type="http://schemas.openxmlformats.org/officeDocument/2006/relationships/image" Target="../media/image11.tiff"/><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sercuarc.org/publication/?id=203&amp;pub-type=Technical-Report&amp;publication=SERC-2018-TR-116-Verification+and+Validation+%28V%26V%29+of+System+Behavior+Specifications" TargetMode="Externa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4.firebird.nps.edu/" TargetMode="External"/><Relationship Id="rId7" Type="http://schemas.openxmlformats.org/officeDocument/2006/relationships/hyperlink" Target="http://calhoun.nps.edu/handle/10945/3634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dl.acm.org/doi/10.1145/1598732.1598733" TargetMode="External"/><Relationship Id="rId5" Type="http://schemas.openxmlformats.org/officeDocument/2006/relationships/image" Target="../media/image18.png"/><Relationship Id="rId4" Type="http://schemas.openxmlformats.org/officeDocument/2006/relationships/hyperlink" Target="https://firebird.nps.edu/"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firebird.nps.edu/"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gitlab.nps.edu/monterey-phoeni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B78883F-500D-4A1C-9810-F13B60683682}"/>
              </a:ext>
            </a:extLst>
          </p:cNvPr>
          <p:cNvSpPr>
            <a:spLocks noGrp="1"/>
          </p:cNvSpPr>
          <p:nvPr>
            <p:ph type="subTitle" idx="1"/>
          </p:nvPr>
        </p:nvSpPr>
        <p:spPr>
          <a:xfrm>
            <a:off x="1828800" y="2982479"/>
            <a:ext cx="8534400" cy="3231962"/>
          </a:xfrm>
        </p:spPr>
        <p:txBody>
          <a:bodyPr vert="horz" anchor="t">
            <a:normAutofit/>
          </a:bodyPr>
          <a:lstStyle/>
          <a:p>
            <a:endParaRPr lang="en-US" dirty="0">
              <a:solidFill>
                <a:schemeClr val="bg2">
                  <a:lumMod val="50000"/>
                </a:schemeClr>
              </a:solidFill>
            </a:endParaRPr>
          </a:p>
          <a:p>
            <a:r>
              <a:rPr lang="en-US" dirty="0">
                <a:solidFill>
                  <a:schemeClr val="bg2">
                    <a:lumMod val="50000"/>
                  </a:schemeClr>
                </a:solidFill>
              </a:rPr>
              <a:t>Kristin Giammarco, PhD</a:t>
            </a:r>
          </a:p>
          <a:p>
            <a:r>
              <a:rPr lang="en-US" dirty="0">
                <a:solidFill>
                  <a:schemeClr val="bg2">
                    <a:lumMod val="50000"/>
                  </a:schemeClr>
                </a:solidFill>
              </a:rPr>
              <a:t>NPS Department of Systems Engineering</a:t>
            </a:r>
          </a:p>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a:p>
            <a:r>
              <a:rPr lang="en-US" dirty="0">
                <a:solidFill>
                  <a:schemeClr val="bg2">
                    <a:lumMod val="50000"/>
                  </a:schemeClr>
                </a:solidFill>
              </a:rPr>
              <a:t>January 2021</a:t>
            </a:r>
          </a:p>
          <a:p>
            <a:endParaRPr lang="en-US" dirty="0">
              <a:solidFill>
                <a:schemeClr val="bg2">
                  <a:lumMod val="50000"/>
                </a:schemeClr>
              </a:solidFill>
            </a:endParaRPr>
          </a:p>
          <a:p>
            <a:endParaRPr lang="en-US" sz="1800" dirty="0">
              <a:solidFill>
                <a:schemeClr val="bg2">
                  <a:lumMod val="50000"/>
                </a:schemeClr>
              </a:solidFill>
              <a:latin typeface="+mj-lt"/>
            </a:endParaRPr>
          </a:p>
          <a:p>
            <a:endParaRPr lang="en-US" sz="1800" dirty="0">
              <a:solidFill>
                <a:schemeClr val="bg2">
                  <a:lumMod val="50000"/>
                </a:schemeClr>
              </a:solidFill>
              <a:latin typeface="+mj-lt"/>
            </a:endParaRPr>
          </a:p>
        </p:txBody>
      </p:sp>
      <p:sp>
        <p:nvSpPr>
          <p:cNvPr id="2" name="Title 1">
            <a:extLst>
              <a:ext uri="{FF2B5EF4-FFF2-40B4-BE49-F238E27FC236}">
                <a16:creationId xmlns:a16="http://schemas.microsoft.com/office/drawing/2014/main" id="{D31D3DC0-A910-49EB-81E4-C0D122BDC5E6}"/>
              </a:ext>
            </a:extLst>
          </p:cNvPr>
          <p:cNvSpPr>
            <a:spLocks noGrp="1"/>
          </p:cNvSpPr>
          <p:nvPr>
            <p:ph type="ctrTitle"/>
          </p:nvPr>
        </p:nvSpPr>
        <p:spPr>
          <a:xfrm>
            <a:off x="1467852" y="380999"/>
            <a:ext cx="9974179" cy="1240653"/>
          </a:xfrm>
        </p:spPr>
        <p:txBody>
          <a:bodyPr>
            <a:normAutofit fontScale="90000"/>
          </a:bodyPr>
          <a:lstStyle/>
          <a:p>
            <a:r>
              <a:rPr lang="en-US" dirty="0"/>
              <a:t>Exposing and controlling emergent behaviors with Monterey Phoenix</a:t>
            </a:r>
            <a:endParaRPr lang="en-US" sz="3100" dirty="0">
              <a:solidFill>
                <a:schemeClr val="bg1"/>
              </a:solidFill>
            </a:endParaRPr>
          </a:p>
        </p:txBody>
      </p:sp>
      <p:sp>
        <p:nvSpPr>
          <p:cNvPr id="4" name="Slide Number Placeholder 3">
            <a:extLst>
              <a:ext uri="{FF2B5EF4-FFF2-40B4-BE49-F238E27FC236}">
                <a16:creationId xmlns:a16="http://schemas.microsoft.com/office/drawing/2014/main" id="{15D6D961-5B6B-F84E-BF83-8B3AC19530D1}"/>
              </a:ext>
            </a:extLst>
          </p:cNvPr>
          <p:cNvSpPr>
            <a:spLocks noGrp="1"/>
          </p:cNvSpPr>
          <p:nvPr>
            <p:ph type="sldNum" sz="quarter" idx="4"/>
          </p:nvPr>
        </p:nvSpPr>
        <p:spPr/>
        <p:txBody>
          <a:bodyPr/>
          <a:lstStyle/>
          <a:p>
            <a:fld id="{A90A2C8C-684C-0E41-9BBE-AF144EDDED84}" type="slidenum">
              <a:rPr lang="en-US" smtClean="0"/>
              <a:pPr/>
              <a:t>1</a:t>
            </a:fld>
            <a:endParaRPr lang="en-US"/>
          </a:p>
        </p:txBody>
      </p:sp>
    </p:spTree>
    <p:extLst>
      <p:ext uri="{BB962C8B-B14F-4D97-AF65-F5344CB8AC3E}">
        <p14:creationId xmlns:p14="http://schemas.microsoft.com/office/powerpoint/2010/main" val="63592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121969" y="3385500"/>
            <a:ext cx="3617063" cy="1814435"/>
          </a:xfrm>
          <a:prstGeom prst="roundRect">
            <a:avLst/>
          </a:prstGeom>
          <a:solidFill>
            <a:srgbClr val="C0C3D0"/>
          </a:solidFill>
          <a:ln w="57150" cmpd="sng">
            <a:solidFill>
              <a:srgbClr val="7AA9DA"/>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 name="Title 4"/>
          <p:cNvSpPr>
            <a:spLocks noGrp="1"/>
          </p:cNvSpPr>
          <p:nvPr>
            <p:ph type="title"/>
          </p:nvPr>
        </p:nvSpPr>
        <p:spPr/>
        <p:txBody>
          <a:bodyPr/>
          <a:lstStyle/>
          <a:p>
            <a:r>
              <a:rPr lang="en-US" dirty="0"/>
              <a:t>MP is a language based on </a:t>
            </a:r>
            <a:r>
              <a:rPr lang="en-US" i="1" dirty="0"/>
              <a:t>events</a:t>
            </a:r>
            <a:r>
              <a:rPr lang="en-US" dirty="0"/>
              <a:t> and their </a:t>
            </a:r>
            <a:r>
              <a:rPr lang="en-US" i="1" dirty="0"/>
              <a:t>relations.</a:t>
            </a:r>
          </a:p>
        </p:txBody>
      </p:sp>
      <p:sp>
        <p:nvSpPr>
          <p:cNvPr id="6" name="Content Placeholder 5"/>
          <p:cNvSpPr>
            <a:spLocks noGrp="1"/>
          </p:cNvSpPr>
          <p:nvPr>
            <p:ph sz="quarter" idx="1"/>
          </p:nvPr>
        </p:nvSpPr>
        <p:spPr>
          <a:xfrm>
            <a:off x="4165600" y="750044"/>
            <a:ext cx="7518400" cy="5430378"/>
          </a:xfrm>
        </p:spPr>
        <p:txBody>
          <a:bodyPr>
            <a:noAutofit/>
          </a:bodyPr>
          <a:lstStyle/>
          <a:p>
            <a:r>
              <a:rPr lang="en-US" sz="2000" dirty="0"/>
              <a:t>An </a:t>
            </a:r>
            <a:r>
              <a:rPr lang="en-US" sz="2000" b="1" i="1" dirty="0">
                <a:solidFill>
                  <a:srgbClr val="0F3E7C"/>
                </a:solidFill>
              </a:rPr>
              <a:t>event</a:t>
            </a:r>
            <a:r>
              <a:rPr lang="en-US" sz="2000" dirty="0">
                <a:solidFill>
                  <a:srgbClr val="0F3E7C"/>
                </a:solidFill>
              </a:rPr>
              <a:t> </a:t>
            </a:r>
            <a:r>
              <a:rPr lang="en-US" sz="2000" dirty="0"/>
              <a:t>is the fundamental building block for behavior.</a:t>
            </a:r>
          </a:p>
          <a:p>
            <a:pPr lvl="2"/>
            <a:endParaRPr lang="en-US" dirty="0"/>
          </a:p>
          <a:p>
            <a:r>
              <a:rPr lang="en-US" sz="2000" dirty="0"/>
              <a:t>Events have </a:t>
            </a:r>
            <a:r>
              <a:rPr lang="en-US" sz="2000" b="1" dirty="0">
                <a:solidFill>
                  <a:srgbClr val="002060"/>
                </a:solidFill>
              </a:rPr>
              <a:t>two basic relations</a:t>
            </a:r>
            <a:r>
              <a:rPr lang="en-US" sz="2000" dirty="0"/>
              <a:t>: </a:t>
            </a:r>
            <a:r>
              <a:rPr lang="en-US" sz="2000" i="1" dirty="0"/>
              <a:t>precedence</a:t>
            </a:r>
            <a:r>
              <a:rPr lang="en-US" sz="2000" dirty="0"/>
              <a:t> and </a:t>
            </a:r>
            <a:r>
              <a:rPr lang="en-US" sz="2000" i="1" dirty="0"/>
              <a:t>inclusion</a:t>
            </a:r>
            <a:r>
              <a:rPr lang="en-US" sz="2000" dirty="0"/>
              <a:t>.</a:t>
            </a:r>
          </a:p>
        </p:txBody>
      </p:sp>
      <p:sp>
        <p:nvSpPr>
          <p:cNvPr id="7" name="TextBox 6"/>
          <p:cNvSpPr txBox="1"/>
          <p:nvPr/>
        </p:nvSpPr>
        <p:spPr>
          <a:xfrm>
            <a:off x="5447581" y="3530378"/>
            <a:ext cx="1057946" cy="338554"/>
          </a:xfrm>
          <a:prstGeom prst="rect">
            <a:avLst/>
          </a:prstGeom>
          <a:noFill/>
        </p:spPr>
        <p:txBody>
          <a:bodyPr wrap="none" rtlCol="0">
            <a:spAutoFit/>
          </a:bodyPr>
          <a:lstStyle/>
          <a:p>
            <a:r>
              <a:rPr lang="en-US" sz="1600" i="1" dirty="0">
                <a:solidFill>
                  <a:srgbClr val="0F3E7C"/>
                </a:solidFill>
              </a:rPr>
              <a:t>precedes</a:t>
            </a:r>
          </a:p>
        </p:txBody>
      </p:sp>
      <p:sp>
        <p:nvSpPr>
          <p:cNvPr id="8" name="TextBox 7"/>
          <p:cNvSpPr txBox="1"/>
          <p:nvPr/>
        </p:nvSpPr>
        <p:spPr>
          <a:xfrm>
            <a:off x="6045530" y="4188458"/>
            <a:ext cx="995854" cy="338554"/>
          </a:xfrm>
          <a:prstGeom prst="rect">
            <a:avLst/>
          </a:prstGeom>
          <a:noFill/>
        </p:spPr>
        <p:txBody>
          <a:bodyPr wrap="none" rtlCol="0">
            <a:spAutoFit/>
          </a:bodyPr>
          <a:lstStyle/>
          <a:p>
            <a:r>
              <a:rPr lang="en-US" sz="1600" i="1" dirty="0">
                <a:solidFill>
                  <a:srgbClr val="0F3E7C"/>
                </a:solidFill>
              </a:rPr>
              <a:t>includes</a:t>
            </a:r>
          </a:p>
        </p:txBody>
      </p:sp>
      <p:cxnSp>
        <p:nvCxnSpPr>
          <p:cNvPr id="9" name="Straight Arrow Connector 8"/>
          <p:cNvCxnSpPr>
            <a:stCxn id="14" idx="2"/>
            <a:endCxn id="13" idx="0"/>
          </p:cNvCxnSpPr>
          <p:nvPr/>
        </p:nvCxnSpPr>
        <p:spPr>
          <a:xfrm>
            <a:off x="7045611" y="4073264"/>
            <a:ext cx="9756" cy="510479"/>
          </a:xfrm>
          <a:prstGeom prst="straightConnector1">
            <a:avLst/>
          </a:prstGeom>
          <a:ln>
            <a:solidFill>
              <a:schemeClr val="bg1">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12" idx="3"/>
            <a:endCxn id="14" idx="1"/>
          </p:cNvCxnSpPr>
          <p:nvPr/>
        </p:nvCxnSpPr>
        <p:spPr>
          <a:xfrm flipV="1">
            <a:off x="5331592" y="3895033"/>
            <a:ext cx="1221493" cy="3370"/>
          </a:xfrm>
          <a:prstGeom prst="straightConnector1">
            <a:avLst/>
          </a:prstGeom>
          <a:ln w="19050" cmpd="sng">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4340061" y="3720171"/>
            <a:ext cx="991531" cy="356463"/>
          </a:xfrm>
          <a:prstGeom prst="roundRect">
            <a:avLst>
              <a:gd name="adj" fmla="val 0"/>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a:cs typeface="Arial"/>
              </a:rPr>
              <a:t>Event A</a:t>
            </a:r>
          </a:p>
        </p:txBody>
      </p:sp>
      <p:sp>
        <p:nvSpPr>
          <p:cNvPr id="13" name="Rounded Rectangle 12"/>
          <p:cNvSpPr/>
          <p:nvPr/>
        </p:nvSpPr>
        <p:spPr>
          <a:xfrm>
            <a:off x="6553120" y="4583743"/>
            <a:ext cx="1004493" cy="356463"/>
          </a:xfrm>
          <a:prstGeom prst="roundRect">
            <a:avLst>
              <a:gd name="adj" fmla="val 0"/>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a:cs typeface="Arial"/>
              </a:rPr>
              <a:t>Event b1</a:t>
            </a:r>
          </a:p>
        </p:txBody>
      </p:sp>
      <p:sp>
        <p:nvSpPr>
          <p:cNvPr id="14" name="Rounded Rectangle 13"/>
          <p:cNvSpPr/>
          <p:nvPr/>
        </p:nvSpPr>
        <p:spPr>
          <a:xfrm>
            <a:off x="6553085" y="3716801"/>
            <a:ext cx="985051" cy="356463"/>
          </a:xfrm>
          <a:prstGeom prst="roundRect">
            <a:avLst>
              <a:gd name="adj" fmla="val 0"/>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a:cs typeface="Arial"/>
              </a:rPr>
              <a:t>Event B</a:t>
            </a:r>
          </a:p>
        </p:txBody>
      </p:sp>
      <p:sp>
        <p:nvSpPr>
          <p:cNvPr id="15" name="Rounded Rectangle 14">
            <a:extLst>
              <a:ext uri="{FF2B5EF4-FFF2-40B4-BE49-F238E27FC236}">
                <a16:creationId xmlns:a16="http://schemas.microsoft.com/office/drawing/2014/main" id="{14825C48-61C9-FE41-AA86-0A6FC78DE3CD}"/>
              </a:ext>
            </a:extLst>
          </p:cNvPr>
          <p:cNvSpPr/>
          <p:nvPr/>
        </p:nvSpPr>
        <p:spPr>
          <a:xfrm>
            <a:off x="8463118" y="2709908"/>
            <a:ext cx="2982094" cy="3242641"/>
          </a:xfrm>
          <a:prstGeom prst="roundRect">
            <a:avLst/>
          </a:prstGeom>
          <a:solidFill>
            <a:srgbClr val="C0C3D0"/>
          </a:solidFill>
          <a:ln w="57150" cmpd="sng">
            <a:solidFill>
              <a:srgbClr val="7AA9DA"/>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92C2E772-AA4F-814B-8ED1-4B8E94A38AE3}"/>
              </a:ext>
            </a:extLst>
          </p:cNvPr>
          <p:cNvSpPr txBox="1"/>
          <p:nvPr/>
        </p:nvSpPr>
        <p:spPr>
          <a:xfrm>
            <a:off x="9921789" y="3591596"/>
            <a:ext cx="995854" cy="338554"/>
          </a:xfrm>
          <a:prstGeom prst="rect">
            <a:avLst/>
          </a:prstGeom>
          <a:noFill/>
        </p:spPr>
        <p:txBody>
          <a:bodyPr wrap="none" rtlCol="0">
            <a:spAutoFit/>
          </a:bodyPr>
          <a:lstStyle/>
          <a:p>
            <a:r>
              <a:rPr lang="en-US" sz="1600" i="1" dirty="0">
                <a:solidFill>
                  <a:srgbClr val="0F3E7C"/>
                </a:solidFill>
              </a:rPr>
              <a:t>includes</a:t>
            </a:r>
          </a:p>
        </p:txBody>
      </p:sp>
      <p:cxnSp>
        <p:nvCxnSpPr>
          <p:cNvPr id="17" name="Straight Arrow Connector 16">
            <a:extLst>
              <a:ext uri="{FF2B5EF4-FFF2-40B4-BE49-F238E27FC236}">
                <a16:creationId xmlns:a16="http://schemas.microsoft.com/office/drawing/2014/main" id="{CCFB4945-F658-9D4A-AB8B-E11FB4C72796}"/>
              </a:ext>
            </a:extLst>
          </p:cNvPr>
          <p:cNvCxnSpPr>
            <a:stCxn id="18" idx="2"/>
            <a:endCxn id="21" idx="0"/>
          </p:cNvCxnSpPr>
          <p:nvPr/>
        </p:nvCxnSpPr>
        <p:spPr>
          <a:xfrm flipH="1">
            <a:off x="9933798" y="3423072"/>
            <a:ext cx="14214" cy="592745"/>
          </a:xfrm>
          <a:prstGeom prst="straightConnector1">
            <a:avLst/>
          </a:prstGeom>
          <a:ln>
            <a:solidFill>
              <a:schemeClr val="bg1">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2E0E0B3E-E82E-FF4A-8F8A-D1045A131478}"/>
              </a:ext>
            </a:extLst>
          </p:cNvPr>
          <p:cNvSpPr/>
          <p:nvPr/>
        </p:nvSpPr>
        <p:spPr>
          <a:xfrm>
            <a:off x="9452246" y="3066609"/>
            <a:ext cx="991531" cy="356463"/>
          </a:xfrm>
          <a:prstGeom prst="roundRect">
            <a:avLst>
              <a:gd name="adj" fmla="val 0"/>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a:cs typeface="Arial"/>
              </a:rPr>
              <a:t>Event A</a:t>
            </a:r>
          </a:p>
        </p:txBody>
      </p:sp>
      <p:sp>
        <p:nvSpPr>
          <p:cNvPr id="19" name="Rounded Rectangle 18">
            <a:extLst>
              <a:ext uri="{FF2B5EF4-FFF2-40B4-BE49-F238E27FC236}">
                <a16:creationId xmlns:a16="http://schemas.microsoft.com/office/drawing/2014/main" id="{9412FCC3-DB77-F944-B6B0-7B11573B3CD1}"/>
              </a:ext>
            </a:extLst>
          </p:cNvPr>
          <p:cNvSpPr/>
          <p:nvPr/>
        </p:nvSpPr>
        <p:spPr>
          <a:xfrm>
            <a:off x="8626517" y="5245641"/>
            <a:ext cx="1219930" cy="356463"/>
          </a:xfrm>
          <a:prstGeom prst="roundRect">
            <a:avLst>
              <a:gd name="adj" fmla="val 0"/>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a:cs typeface="Arial"/>
              </a:rPr>
              <a:t>Event D</a:t>
            </a:r>
          </a:p>
        </p:txBody>
      </p:sp>
      <p:sp>
        <p:nvSpPr>
          <p:cNvPr id="21" name="Rounded Rectangle 20">
            <a:extLst>
              <a:ext uri="{FF2B5EF4-FFF2-40B4-BE49-F238E27FC236}">
                <a16:creationId xmlns:a16="http://schemas.microsoft.com/office/drawing/2014/main" id="{45B66CDC-CC63-DE4D-B6F4-3C8E63FA0B31}"/>
              </a:ext>
            </a:extLst>
          </p:cNvPr>
          <p:cNvSpPr/>
          <p:nvPr/>
        </p:nvSpPr>
        <p:spPr>
          <a:xfrm>
            <a:off x="9374840" y="4015817"/>
            <a:ext cx="1117915" cy="356463"/>
          </a:xfrm>
          <a:prstGeom prst="roundRect">
            <a:avLst>
              <a:gd name="adj" fmla="val 0"/>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a:cs typeface="Arial"/>
              </a:rPr>
              <a:t>Event C</a:t>
            </a:r>
          </a:p>
        </p:txBody>
      </p:sp>
      <p:sp>
        <p:nvSpPr>
          <p:cNvPr id="23" name="Rounded Rectangle 22">
            <a:extLst>
              <a:ext uri="{FF2B5EF4-FFF2-40B4-BE49-F238E27FC236}">
                <a16:creationId xmlns:a16="http://schemas.microsoft.com/office/drawing/2014/main" id="{078C598D-9B98-164D-A7C5-C0C20F4CCC52}"/>
              </a:ext>
            </a:extLst>
          </p:cNvPr>
          <p:cNvSpPr/>
          <p:nvPr/>
        </p:nvSpPr>
        <p:spPr>
          <a:xfrm>
            <a:off x="9980824" y="5239278"/>
            <a:ext cx="1219930" cy="356463"/>
          </a:xfrm>
          <a:prstGeom prst="roundRect">
            <a:avLst>
              <a:gd name="adj" fmla="val 0"/>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a:cs typeface="Arial"/>
              </a:rPr>
              <a:t>Event E</a:t>
            </a:r>
          </a:p>
        </p:txBody>
      </p:sp>
      <p:cxnSp>
        <p:nvCxnSpPr>
          <p:cNvPr id="24" name="Straight Arrow Connector 23">
            <a:extLst>
              <a:ext uri="{FF2B5EF4-FFF2-40B4-BE49-F238E27FC236}">
                <a16:creationId xmlns:a16="http://schemas.microsoft.com/office/drawing/2014/main" id="{BBB4056D-F129-2C4B-977F-7326439AD27A}"/>
              </a:ext>
            </a:extLst>
          </p:cNvPr>
          <p:cNvCxnSpPr>
            <a:stCxn id="21" idx="2"/>
            <a:endCxn id="19" idx="0"/>
          </p:cNvCxnSpPr>
          <p:nvPr/>
        </p:nvCxnSpPr>
        <p:spPr>
          <a:xfrm flipH="1">
            <a:off x="9236482" y="4372280"/>
            <a:ext cx="697316" cy="873361"/>
          </a:xfrm>
          <a:prstGeom prst="straightConnector1">
            <a:avLst/>
          </a:prstGeom>
          <a:ln>
            <a:solidFill>
              <a:schemeClr val="bg1">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55D0F815-CC78-6D4A-B42D-C9470B923995}"/>
              </a:ext>
            </a:extLst>
          </p:cNvPr>
          <p:cNvCxnSpPr>
            <a:stCxn id="21" idx="2"/>
            <a:endCxn id="23" idx="0"/>
          </p:cNvCxnSpPr>
          <p:nvPr/>
        </p:nvCxnSpPr>
        <p:spPr>
          <a:xfrm>
            <a:off x="9933798" y="4372280"/>
            <a:ext cx="656991" cy="866998"/>
          </a:xfrm>
          <a:prstGeom prst="straightConnector1">
            <a:avLst/>
          </a:prstGeom>
          <a:ln>
            <a:solidFill>
              <a:schemeClr val="bg1">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21E5CBED-5C03-0B4C-AA86-5D0CFA7FCA3C}"/>
              </a:ext>
            </a:extLst>
          </p:cNvPr>
          <p:cNvSpPr txBox="1"/>
          <p:nvPr/>
        </p:nvSpPr>
        <p:spPr>
          <a:xfrm>
            <a:off x="8622828" y="4583172"/>
            <a:ext cx="995854" cy="338554"/>
          </a:xfrm>
          <a:prstGeom prst="rect">
            <a:avLst/>
          </a:prstGeom>
          <a:noFill/>
        </p:spPr>
        <p:txBody>
          <a:bodyPr wrap="none" rtlCol="0">
            <a:spAutoFit/>
          </a:bodyPr>
          <a:lstStyle/>
          <a:p>
            <a:r>
              <a:rPr lang="en-US" sz="1600" i="1" dirty="0">
                <a:solidFill>
                  <a:srgbClr val="0F3E7C"/>
                </a:solidFill>
              </a:rPr>
              <a:t>includes</a:t>
            </a:r>
          </a:p>
        </p:txBody>
      </p:sp>
      <p:sp>
        <p:nvSpPr>
          <p:cNvPr id="28" name="TextBox 27">
            <a:extLst>
              <a:ext uri="{FF2B5EF4-FFF2-40B4-BE49-F238E27FC236}">
                <a16:creationId xmlns:a16="http://schemas.microsoft.com/office/drawing/2014/main" id="{6098CF94-5F16-9248-8B2E-BC1DA6A108D6}"/>
              </a:ext>
            </a:extLst>
          </p:cNvPr>
          <p:cNvSpPr txBox="1"/>
          <p:nvPr/>
        </p:nvSpPr>
        <p:spPr>
          <a:xfrm>
            <a:off x="10317299" y="4599489"/>
            <a:ext cx="995854" cy="338554"/>
          </a:xfrm>
          <a:prstGeom prst="rect">
            <a:avLst/>
          </a:prstGeom>
          <a:noFill/>
        </p:spPr>
        <p:txBody>
          <a:bodyPr wrap="none" rtlCol="0">
            <a:spAutoFit/>
          </a:bodyPr>
          <a:lstStyle/>
          <a:p>
            <a:r>
              <a:rPr lang="en-US" sz="1600" i="1" dirty="0">
                <a:solidFill>
                  <a:srgbClr val="0F3E7C"/>
                </a:solidFill>
              </a:rPr>
              <a:t>includes</a:t>
            </a:r>
          </a:p>
        </p:txBody>
      </p:sp>
      <p:sp>
        <p:nvSpPr>
          <p:cNvPr id="29" name="Folded Corner 28">
            <a:extLst>
              <a:ext uri="{FF2B5EF4-FFF2-40B4-BE49-F238E27FC236}">
                <a16:creationId xmlns:a16="http://schemas.microsoft.com/office/drawing/2014/main" id="{07FA2A0E-769E-9746-96B8-9569A870CFD5}"/>
              </a:ext>
            </a:extLst>
          </p:cNvPr>
          <p:cNvSpPr/>
          <p:nvPr/>
        </p:nvSpPr>
        <p:spPr>
          <a:xfrm>
            <a:off x="8962026" y="2913370"/>
            <a:ext cx="578276" cy="260825"/>
          </a:xfrm>
          <a:prstGeom prst="foldedCorner">
            <a:avLst/>
          </a:prstGeom>
          <a:solidFill>
            <a:srgbClr val="FFFF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F3E7C"/>
                </a:solidFill>
                <a:latin typeface="Lucida Handwriting"/>
                <a:cs typeface="Lucida Handwriting"/>
              </a:rPr>
              <a:t>root</a:t>
            </a:r>
          </a:p>
        </p:txBody>
      </p:sp>
      <p:sp>
        <p:nvSpPr>
          <p:cNvPr id="30" name="Folded Corner 29">
            <a:extLst>
              <a:ext uri="{FF2B5EF4-FFF2-40B4-BE49-F238E27FC236}">
                <a16:creationId xmlns:a16="http://schemas.microsoft.com/office/drawing/2014/main" id="{4290E1D8-A43A-DB48-B49E-66B46B384CAE}"/>
              </a:ext>
            </a:extLst>
          </p:cNvPr>
          <p:cNvSpPr/>
          <p:nvPr/>
        </p:nvSpPr>
        <p:spPr>
          <a:xfrm>
            <a:off x="8592843" y="3836905"/>
            <a:ext cx="970138" cy="244509"/>
          </a:xfrm>
          <a:prstGeom prst="foldedCorner">
            <a:avLst/>
          </a:prstGeom>
          <a:solidFill>
            <a:srgbClr val="FFFF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F3E7C"/>
                </a:solidFill>
                <a:latin typeface="Lucida Handwriting"/>
                <a:cs typeface="Lucida Handwriting"/>
              </a:rPr>
              <a:t>composite</a:t>
            </a:r>
          </a:p>
        </p:txBody>
      </p:sp>
      <p:sp>
        <p:nvSpPr>
          <p:cNvPr id="31" name="Folded Corner 30">
            <a:extLst>
              <a:ext uri="{FF2B5EF4-FFF2-40B4-BE49-F238E27FC236}">
                <a16:creationId xmlns:a16="http://schemas.microsoft.com/office/drawing/2014/main" id="{FBA8F0E3-086C-B04A-9DF9-1314F66EA028}"/>
              </a:ext>
            </a:extLst>
          </p:cNvPr>
          <p:cNvSpPr/>
          <p:nvPr/>
        </p:nvSpPr>
        <p:spPr>
          <a:xfrm>
            <a:off x="8202329" y="5021265"/>
            <a:ext cx="764694" cy="273552"/>
          </a:xfrm>
          <a:prstGeom prst="foldedCorner">
            <a:avLst/>
          </a:prstGeom>
          <a:solidFill>
            <a:srgbClr val="FFFF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F3E7C"/>
                </a:solidFill>
                <a:latin typeface="Lucida Handwriting"/>
                <a:cs typeface="Lucida Handwriting"/>
              </a:rPr>
              <a:t>atomic</a:t>
            </a:r>
          </a:p>
        </p:txBody>
      </p:sp>
      <p:sp>
        <p:nvSpPr>
          <p:cNvPr id="32" name="Folded Corner 31">
            <a:extLst>
              <a:ext uri="{FF2B5EF4-FFF2-40B4-BE49-F238E27FC236}">
                <a16:creationId xmlns:a16="http://schemas.microsoft.com/office/drawing/2014/main" id="{26A23C1D-DA4F-8D43-85BA-04B816EC14DB}"/>
              </a:ext>
            </a:extLst>
          </p:cNvPr>
          <p:cNvSpPr/>
          <p:nvPr/>
        </p:nvSpPr>
        <p:spPr>
          <a:xfrm>
            <a:off x="10894612" y="5003562"/>
            <a:ext cx="764694" cy="273552"/>
          </a:xfrm>
          <a:prstGeom prst="foldedCorner">
            <a:avLst/>
          </a:prstGeom>
          <a:solidFill>
            <a:srgbClr val="FFFF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F3E7C"/>
                </a:solidFill>
                <a:latin typeface="Lucida Handwriting"/>
                <a:cs typeface="Lucida Handwriting"/>
              </a:rPr>
              <a:t>atomic</a:t>
            </a:r>
          </a:p>
        </p:txBody>
      </p:sp>
      <p:sp>
        <p:nvSpPr>
          <p:cNvPr id="33" name="TextBox 32">
            <a:extLst>
              <a:ext uri="{FF2B5EF4-FFF2-40B4-BE49-F238E27FC236}">
                <a16:creationId xmlns:a16="http://schemas.microsoft.com/office/drawing/2014/main" id="{8BFDEAF6-9C64-C242-958C-42DAB0698930}"/>
              </a:ext>
            </a:extLst>
          </p:cNvPr>
          <p:cNvSpPr txBox="1"/>
          <p:nvPr/>
        </p:nvSpPr>
        <p:spPr>
          <a:xfrm>
            <a:off x="4128030" y="4288865"/>
            <a:ext cx="1613678" cy="830997"/>
          </a:xfrm>
          <a:prstGeom prst="rect">
            <a:avLst/>
          </a:prstGeom>
          <a:noFill/>
        </p:spPr>
        <p:txBody>
          <a:bodyPr wrap="square" rtlCol="0">
            <a:spAutoFit/>
          </a:bodyPr>
          <a:lstStyle/>
          <a:p>
            <a:r>
              <a:rPr lang="en-US" sz="2400" i="1" dirty="0">
                <a:solidFill>
                  <a:srgbClr val="7AA9DA"/>
                </a:solidFill>
              </a:rPr>
              <a:t>Basic Relations</a:t>
            </a:r>
          </a:p>
        </p:txBody>
      </p:sp>
      <p:sp>
        <p:nvSpPr>
          <p:cNvPr id="34" name="TextBox 33">
            <a:extLst>
              <a:ext uri="{FF2B5EF4-FFF2-40B4-BE49-F238E27FC236}">
                <a16:creationId xmlns:a16="http://schemas.microsoft.com/office/drawing/2014/main" id="{FF8C07E9-C99E-5840-82C8-ABAC188F5D43}"/>
              </a:ext>
            </a:extLst>
          </p:cNvPr>
          <p:cNvSpPr txBox="1"/>
          <p:nvPr/>
        </p:nvSpPr>
        <p:spPr>
          <a:xfrm>
            <a:off x="3999839" y="5914252"/>
            <a:ext cx="14477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2060"/>
                </a:solidFill>
              </a:rPr>
              <a:t>INCLUDES</a:t>
            </a:r>
          </a:p>
        </p:txBody>
      </p:sp>
      <p:sp>
        <p:nvSpPr>
          <p:cNvPr id="35" name="TextBox 34">
            <a:extLst>
              <a:ext uri="{FF2B5EF4-FFF2-40B4-BE49-F238E27FC236}">
                <a16:creationId xmlns:a16="http://schemas.microsoft.com/office/drawing/2014/main" id="{FC1E0941-DD4B-ED4C-82A7-6E49A9E628FB}"/>
              </a:ext>
            </a:extLst>
          </p:cNvPr>
          <p:cNvSpPr txBox="1"/>
          <p:nvPr/>
        </p:nvSpPr>
        <p:spPr>
          <a:xfrm>
            <a:off x="3999839" y="5671171"/>
            <a:ext cx="14962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rPr>
              <a:t>PRECEDES</a:t>
            </a:r>
            <a:endParaRPr lang="en-US"/>
          </a:p>
        </p:txBody>
      </p:sp>
      <p:cxnSp>
        <p:nvCxnSpPr>
          <p:cNvPr id="36" name="Straight Arrow Connector 35">
            <a:extLst>
              <a:ext uri="{FF2B5EF4-FFF2-40B4-BE49-F238E27FC236}">
                <a16:creationId xmlns:a16="http://schemas.microsoft.com/office/drawing/2014/main" id="{8109F431-8BE4-0847-BE62-7421247BF25E}"/>
              </a:ext>
            </a:extLst>
          </p:cNvPr>
          <p:cNvCxnSpPr/>
          <p:nvPr/>
        </p:nvCxnSpPr>
        <p:spPr>
          <a:xfrm flipV="1">
            <a:off x="5344100" y="5846704"/>
            <a:ext cx="498764" cy="5937"/>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5CCF2E67-A997-DB49-96FA-AF0446064DE4}"/>
              </a:ext>
            </a:extLst>
          </p:cNvPr>
          <p:cNvCxnSpPr>
            <a:cxnSpLocks/>
          </p:cNvCxnSpPr>
          <p:nvPr/>
        </p:nvCxnSpPr>
        <p:spPr>
          <a:xfrm flipV="1">
            <a:off x="5353033" y="6082685"/>
            <a:ext cx="498764" cy="5937"/>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6846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1107-6155-D34A-A484-663DFBC596B2}"/>
              </a:ext>
            </a:extLst>
          </p:cNvPr>
          <p:cNvSpPr>
            <a:spLocks noGrp="1"/>
          </p:cNvSpPr>
          <p:nvPr>
            <p:ph type="title"/>
          </p:nvPr>
        </p:nvSpPr>
        <p:spPr/>
        <p:txBody>
          <a:bodyPr/>
          <a:lstStyle/>
          <a:p>
            <a:r>
              <a:rPr lang="en-US" dirty="0"/>
              <a:t>Example MP Event Trace</a:t>
            </a:r>
          </a:p>
        </p:txBody>
      </p:sp>
      <p:pic>
        <p:nvPicPr>
          <p:cNvPr id="5" name="Picture 4" descr="Graphical user interface, application, chat or text message&#10;&#10;Description automatically generated">
            <a:extLst>
              <a:ext uri="{FF2B5EF4-FFF2-40B4-BE49-F238E27FC236}">
                <a16:creationId xmlns:a16="http://schemas.microsoft.com/office/drawing/2014/main" id="{2ECA8147-D6A8-454C-9552-20919BE9815B}"/>
              </a:ext>
            </a:extLst>
          </p:cNvPr>
          <p:cNvPicPr>
            <a:picLocks noChangeAspect="1"/>
          </p:cNvPicPr>
          <p:nvPr/>
        </p:nvPicPr>
        <p:blipFill>
          <a:blip r:embed="rId3"/>
          <a:stretch>
            <a:fillRect/>
          </a:stretch>
        </p:blipFill>
        <p:spPr>
          <a:xfrm>
            <a:off x="4044372" y="1759528"/>
            <a:ext cx="7747138" cy="3685779"/>
          </a:xfrm>
          <a:prstGeom prst="rect">
            <a:avLst/>
          </a:prstGeom>
        </p:spPr>
      </p:pic>
    </p:spTree>
    <p:extLst>
      <p:ext uri="{BB962C8B-B14F-4D97-AF65-F5344CB8AC3E}">
        <p14:creationId xmlns:p14="http://schemas.microsoft.com/office/powerpoint/2010/main" val="2060925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9FCFE7-6776-114D-9152-2400AB70435D}"/>
              </a:ext>
            </a:extLst>
          </p:cNvPr>
          <p:cNvSpPr/>
          <p:nvPr/>
        </p:nvSpPr>
        <p:spPr>
          <a:xfrm>
            <a:off x="414649" y="2888762"/>
            <a:ext cx="3092116" cy="2227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4"/>
          <p:cNvSpPr>
            <a:spLocks noGrp="1"/>
          </p:cNvSpPr>
          <p:nvPr>
            <p:ph type="title"/>
          </p:nvPr>
        </p:nvSpPr>
        <p:spPr>
          <a:xfrm>
            <a:off x="508000" y="1065981"/>
            <a:ext cx="3149600" cy="3118562"/>
          </a:xfrm>
        </p:spPr>
        <p:txBody>
          <a:bodyPr/>
          <a:lstStyle/>
          <a:p>
            <a:r>
              <a:rPr lang="en-US" dirty="0"/>
              <a:t>MP Event Grammar</a:t>
            </a:r>
          </a:p>
        </p:txBody>
      </p:sp>
      <p:pic>
        <p:nvPicPr>
          <p:cNvPr id="21" name="Picture 20" descr="Graphical user interface, application, Teams&#10;&#10;Description automatically generated">
            <a:extLst>
              <a:ext uri="{FF2B5EF4-FFF2-40B4-BE49-F238E27FC236}">
                <a16:creationId xmlns:a16="http://schemas.microsoft.com/office/drawing/2014/main" id="{CFA55A03-BE6D-744E-B610-2342270663A8}"/>
              </a:ext>
            </a:extLst>
          </p:cNvPr>
          <p:cNvPicPr>
            <a:picLocks noChangeAspect="1"/>
          </p:cNvPicPr>
          <p:nvPr/>
        </p:nvPicPr>
        <p:blipFill rotWithShape="1">
          <a:blip r:embed="rId3"/>
          <a:srcRect l="444" t="378" r="66684" b="50082"/>
          <a:stretch/>
        </p:blipFill>
        <p:spPr>
          <a:xfrm>
            <a:off x="3998629" y="1264010"/>
            <a:ext cx="4010816" cy="3894307"/>
          </a:xfrm>
          <a:prstGeom prst="rect">
            <a:avLst/>
          </a:prstGeom>
          <a:ln>
            <a:solidFill>
              <a:schemeClr val="tx1"/>
            </a:solidFill>
          </a:ln>
        </p:spPr>
      </p:pic>
      <p:grpSp>
        <p:nvGrpSpPr>
          <p:cNvPr id="4" name="Group 3">
            <a:extLst>
              <a:ext uri="{FF2B5EF4-FFF2-40B4-BE49-F238E27FC236}">
                <a16:creationId xmlns:a16="http://schemas.microsoft.com/office/drawing/2014/main" id="{BBF13BF8-EC4E-854C-902F-4718EFD841B4}"/>
              </a:ext>
            </a:extLst>
          </p:cNvPr>
          <p:cNvGrpSpPr/>
          <p:nvPr/>
        </p:nvGrpSpPr>
        <p:grpSpPr>
          <a:xfrm>
            <a:off x="563296" y="3018067"/>
            <a:ext cx="2979091" cy="1701645"/>
            <a:chOff x="4846882" y="1705429"/>
            <a:chExt cx="7464809" cy="2577730"/>
          </a:xfrm>
          <a:solidFill>
            <a:schemeClr val="bg1"/>
          </a:solidFill>
        </p:grpSpPr>
        <p:sp>
          <p:nvSpPr>
            <p:cNvPr id="23" name="TextBox 22">
              <a:extLst>
                <a:ext uri="{FF2B5EF4-FFF2-40B4-BE49-F238E27FC236}">
                  <a16:creationId xmlns:a16="http://schemas.microsoft.com/office/drawing/2014/main" id="{9C640186-5337-8A4E-8E94-77E99E6F36F2}"/>
                </a:ext>
              </a:extLst>
            </p:cNvPr>
            <p:cNvSpPr txBox="1"/>
            <p:nvPr/>
          </p:nvSpPr>
          <p:spPr>
            <a:xfrm>
              <a:off x="5990183" y="2706887"/>
              <a:ext cx="5326947" cy="979092"/>
            </a:xfrm>
            <a:prstGeom prst="rect">
              <a:avLst/>
            </a:prstGeom>
            <a:grpFill/>
          </p:spPr>
          <p:txBody>
            <a:bodyPr wrap="none" rtlCol="0">
              <a:spAutoFit/>
            </a:bodyPr>
            <a:lstStyle/>
            <a:p>
              <a:r>
                <a:rPr lang="en-US" sz="3600" dirty="0">
                  <a:latin typeface="Courier New"/>
                  <a:cs typeface="Courier New"/>
                </a:rPr>
                <a:t>A: B C;</a:t>
              </a:r>
            </a:p>
          </p:txBody>
        </p:sp>
        <p:sp>
          <p:nvSpPr>
            <p:cNvPr id="27" name="TextBox 26">
              <a:extLst>
                <a:ext uri="{FF2B5EF4-FFF2-40B4-BE49-F238E27FC236}">
                  <a16:creationId xmlns:a16="http://schemas.microsoft.com/office/drawing/2014/main" id="{0DF9F4DB-9492-0543-9841-518728600940}"/>
                </a:ext>
              </a:extLst>
            </p:cNvPr>
            <p:cNvSpPr txBox="1"/>
            <p:nvPr/>
          </p:nvSpPr>
          <p:spPr>
            <a:xfrm>
              <a:off x="5019602" y="3886860"/>
              <a:ext cx="2270237" cy="396299"/>
            </a:xfrm>
            <a:prstGeom prst="rect">
              <a:avLst/>
            </a:prstGeom>
            <a:noFill/>
          </p:spPr>
          <p:txBody>
            <a:bodyPr wrap="none" rtlCol="0">
              <a:spAutoFit/>
            </a:bodyPr>
            <a:lstStyle/>
            <a:p>
              <a:r>
                <a:rPr lang="en-US" sz="1100" dirty="0">
                  <a:solidFill>
                    <a:srgbClr val="0F3E7C"/>
                  </a:solidFill>
                </a:rPr>
                <a:t>event name</a:t>
              </a:r>
            </a:p>
          </p:txBody>
        </p:sp>
        <p:sp>
          <p:nvSpPr>
            <p:cNvPr id="30" name="TextBox 29">
              <a:extLst>
                <a:ext uri="{FF2B5EF4-FFF2-40B4-BE49-F238E27FC236}">
                  <a16:creationId xmlns:a16="http://schemas.microsoft.com/office/drawing/2014/main" id="{261B131A-1E88-D64E-A757-7B2388EEAC72}"/>
                </a:ext>
              </a:extLst>
            </p:cNvPr>
            <p:cNvSpPr txBox="1"/>
            <p:nvPr/>
          </p:nvSpPr>
          <p:spPr>
            <a:xfrm>
              <a:off x="8887684" y="3841909"/>
              <a:ext cx="2503206" cy="396299"/>
            </a:xfrm>
            <a:prstGeom prst="rect">
              <a:avLst/>
            </a:prstGeom>
            <a:noFill/>
          </p:spPr>
          <p:txBody>
            <a:bodyPr wrap="none" rtlCol="0">
              <a:spAutoFit/>
            </a:bodyPr>
            <a:lstStyle/>
            <a:p>
              <a:r>
                <a:rPr lang="en-US" sz="1100" dirty="0">
                  <a:solidFill>
                    <a:srgbClr val="0F3E7C"/>
                  </a:solidFill>
                </a:rPr>
                <a:t>an event </a:t>
              </a:r>
              <a:r>
                <a:rPr lang="en-US" sz="1100" i="1" dirty="0">
                  <a:solidFill>
                    <a:srgbClr val="0F3E7C"/>
                  </a:solidFill>
                </a:rPr>
                <a:t>in</a:t>
              </a:r>
              <a:r>
                <a:rPr lang="en-US" sz="1100" dirty="0">
                  <a:solidFill>
                    <a:srgbClr val="0F3E7C"/>
                  </a:solidFill>
                </a:rPr>
                <a:t> A</a:t>
              </a:r>
            </a:p>
          </p:txBody>
        </p:sp>
        <p:sp>
          <p:nvSpPr>
            <p:cNvPr id="31" name="TextBox 30">
              <a:extLst>
                <a:ext uri="{FF2B5EF4-FFF2-40B4-BE49-F238E27FC236}">
                  <a16:creationId xmlns:a16="http://schemas.microsoft.com/office/drawing/2014/main" id="{FE3649F7-A37A-874E-9A1A-65DFA22F13F5}"/>
                </a:ext>
              </a:extLst>
            </p:cNvPr>
            <p:cNvSpPr txBox="1"/>
            <p:nvPr/>
          </p:nvSpPr>
          <p:spPr>
            <a:xfrm>
              <a:off x="10199846" y="1824527"/>
              <a:ext cx="2111845" cy="1165583"/>
            </a:xfrm>
            <a:prstGeom prst="rect">
              <a:avLst/>
            </a:prstGeom>
            <a:noFill/>
          </p:spPr>
          <p:txBody>
            <a:bodyPr wrap="square" rtlCol="0">
              <a:spAutoFit/>
            </a:bodyPr>
            <a:lstStyle/>
            <a:p>
              <a:pPr algn="ctr"/>
              <a:r>
                <a:rPr lang="en-US" sz="1100" dirty="0">
                  <a:solidFill>
                    <a:srgbClr val="0F3E7C"/>
                  </a:solidFill>
                </a:rPr>
                <a:t>semicolon denotes end of rule</a:t>
              </a:r>
            </a:p>
          </p:txBody>
        </p:sp>
        <p:cxnSp>
          <p:nvCxnSpPr>
            <p:cNvPr id="32" name="Straight Connector 31">
              <a:extLst>
                <a:ext uri="{FF2B5EF4-FFF2-40B4-BE49-F238E27FC236}">
                  <a16:creationId xmlns:a16="http://schemas.microsoft.com/office/drawing/2014/main" id="{F663143D-401E-324C-B2EC-5E6C7B01F3F3}"/>
                </a:ext>
              </a:extLst>
            </p:cNvPr>
            <p:cNvCxnSpPr>
              <a:cxnSpLocks/>
            </p:cNvCxnSpPr>
            <p:nvPr/>
          </p:nvCxnSpPr>
          <p:spPr>
            <a:xfrm>
              <a:off x="6154720" y="3528679"/>
              <a:ext cx="757170" cy="0"/>
            </a:xfrm>
            <a:prstGeom prst="line">
              <a:avLst/>
            </a:prstGeom>
            <a:grpFill/>
            <a:ln>
              <a:solidFill>
                <a:srgbClr val="0F3E7C"/>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CF6008AB-5CF9-3449-8613-8D867EC89D08}"/>
                </a:ext>
              </a:extLst>
            </p:cNvPr>
            <p:cNvCxnSpPr>
              <a:cxnSpLocks/>
            </p:cNvCxnSpPr>
            <p:nvPr/>
          </p:nvCxnSpPr>
          <p:spPr>
            <a:xfrm flipV="1">
              <a:off x="8351725" y="3508655"/>
              <a:ext cx="566308" cy="2980"/>
            </a:xfrm>
            <a:prstGeom prst="line">
              <a:avLst/>
            </a:prstGeom>
            <a:grpFill/>
            <a:ln>
              <a:solidFill>
                <a:srgbClr val="0F3E7C"/>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3E84771-0AF2-5E42-8740-7FEBFD580B53}"/>
                </a:ext>
              </a:extLst>
            </p:cNvPr>
            <p:cNvCxnSpPr>
              <a:cxnSpLocks/>
            </p:cNvCxnSpPr>
            <p:nvPr/>
          </p:nvCxnSpPr>
          <p:spPr>
            <a:xfrm flipV="1">
              <a:off x="6260675" y="3528679"/>
              <a:ext cx="270795" cy="429994"/>
            </a:xfrm>
            <a:prstGeom prst="line">
              <a:avLst/>
            </a:prstGeom>
            <a:grpFill/>
            <a:ln>
              <a:solidFill>
                <a:srgbClr val="0F3E7C"/>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7071F51-7EC8-5943-9302-4D22233D69A0}"/>
                </a:ext>
              </a:extLst>
            </p:cNvPr>
            <p:cNvCxnSpPr>
              <a:cxnSpLocks/>
            </p:cNvCxnSpPr>
            <p:nvPr/>
          </p:nvCxnSpPr>
          <p:spPr>
            <a:xfrm flipH="1" flipV="1">
              <a:off x="8684509" y="3508655"/>
              <a:ext cx="344185" cy="429991"/>
            </a:xfrm>
            <a:prstGeom prst="line">
              <a:avLst/>
            </a:prstGeom>
            <a:grpFill/>
            <a:ln>
              <a:solidFill>
                <a:srgbClr val="0F3E7C"/>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06B9A5F-EE16-4743-8CE9-36BA06E5E936}"/>
                </a:ext>
              </a:extLst>
            </p:cNvPr>
            <p:cNvCxnSpPr>
              <a:cxnSpLocks/>
            </p:cNvCxnSpPr>
            <p:nvPr/>
          </p:nvCxnSpPr>
          <p:spPr>
            <a:xfrm flipH="1" flipV="1">
              <a:off x="6657916" y="2428292"/>
              <a:ext cx="507947" cy="552673"/>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9557524C-1406-6A4C-B4C9-1B1DCECF26E6}"/>
                </a:ext>
              </a:extLst>
            </p:cNvPr>
            <p:cNvSpPr/>
            <p:nvPr/>
          </p:nvSpPr>
          <p:spPr>
            <a:xfrm>
              <a:off x="4846882" y="1997941"/>
              <a:ext cx="2615675" cy="652728"/>
            </a:xfrm>
            <a:prstGeom prst="rect">
              <a:avLst/>
            </a:prstGeom>
            <a:noFill/>
          </p:spPr>
          <p:txBody>
            <a:bodyPr wrap="none">
              <a:spAutoFit/>
            </a:bodyPr>
            <a:lstStyle/>
            <a:p>
              <a:r>
                <a:rPr lang="en-US" sz="1100" dirty="0">
                  <a:solidFill>
                    <a:srgbClr val="0F3E7C"/>
                  </a:solidFill>
                </a:rPr>
                <a:t>colon denotes</a:t>
              </a:r>
            </a:p>
            <a:p>
              <a:r>
                <a:rPr lang="en-US" sz="1100" i="1" dirty="0">
                  <a:solidFill>
                    <a:srgbClr val="0F3E7C"/>
                  </a:solidFill>
                </a:rPr>
                <a:t>includes</a:t>
              </a:r>
            </a:p>
          </p:txBody>
        </p:sp>
        <p:cxnSp>
          <p:nvCxnSpPr>
            <p:cNvPr id="43" name="Straight Connector 42">
              <a:extLst>
                <a:ext uri="{FF2B5EF4-FFF2-40B4-BE49-F238E27FC236}">
                  <a16:creationId xmlns:a16="http://schemas.microsoft.com/office/drawing/2014/main" id="{C3278569-5CD4-F749-AFDF-7F112EE8AD09}"/>
                </a:ext>
              </a:extLst>
            </p:cNvPr>
            <p:cNvCxnSpPr>
              <a:cxnSpLocks/>
            </p:cNvCxnSpPr>
            <p:nvPr/>
          </p:nvCxnSpPr>
          <p:spPr>
            <a:xfrm flipV="1">
              <a:off x="10931936" y="2943384"/>
              <a:ext cx="270086" cy="288483"/>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45" name="Left Brace 44">
              <a:extLst>
                <a:ext uri="{FF2B5EF4-FFF2-40B4-BE49-F238E27FC236}">
                  <a16:creationId xmlns:a16="http://schemas.microsoft.com/office/drawing/2014/main" id="{E8CE5DC9-96E9-114A-9E88-0F6204807D1E}"/>
                </a:ext>
              </a:extLst>
            </p:cNvPr>
            <p:cNvSpPr/>
            <p:nvPr/>
          </p:nvSpPr>
          <p:spPr>
            <a:xfrm rot="16200000" flipH="1">
              <a:off x="9225433" y="2436194"/>
              <a:ext cx="169443" cy="844936"/>
            </a:xfrm>
            <a:prstGeom prst="leftBrace">
              <a:avLst/>
            </a:prstGeom>
            <a:no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cxnSp>
          <p:nvCxnSpPr>
            <p:cNvPr id="49" name="Straight Connector 48">
              <a:extLst>
                <a:ext uri="{FF2B5EF4-FFF2-40B4-BE49-F238E27FC236}">
                  <a16:creationId xmlns:a16="http://schemas.microsoft.com/office/drawing/2014/main" id="{8A6A2EF4-2715-7643-8784-4AC049173D4D}"/>
                </a:ext>
              </a:extLst>
            </p:cNvPr>
            <p:cNvCxnSpPr>
              <a:cxnSpLocks/>
            </p:cNvCxnSpPr>
            <p:nvPr/>
          </p:nvCxnSpPr>
          <p:spPr>
            <a:xfrm flipH="1" flipV="1">
              <a:off x="8856600" y="2324304"/>
              <a:ext cx="446336" cy="440354"/>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9ED36454-99A9-EE43-A63E-1293942F60AD}"/>
                </a:ext>
              </a:extLst>
            </p:cNvPr>
            <p:cNvSpPr/>
            <p:nvPr/>
          </p:nvSpPr>
          <p:spPr>
            <a:xfrm>
              <a:off x="7522284" y="1705429"/>
              <a:ext cx="2631745" cy="652728"/>
            </a:xfrm>
            <a:prstGeom prst="rect">
              <a:avLst/>
            </a:prstGeom>
            <a:noFill/>
          </p:spPr>
          <p:txBody>
            <a:bodyPr wrap="none">
              <a:spAutoFit/>
            </a:bodyPr>
            <a:lstStyle/>
            <a:p>
              <a:pPr algn="ctr"/>
              <a:r>
                <a:rPr lang="en-US" sz="1100" dirty="0">
                  <a:solidFill>
                    <a:srgbClr val="0F3E7C"/>
                  </a:solidFill>
                </a:rPr>
                <a:t>space denotes</a:t>
              </a:r>
            </a:p>
            <a:p>
              <a:pPr algn="ctr"/>
              <a:r>
                <a:rPr lang="en-US" sz="1100" i="1" dirty="0">
                  <a:solidFill>
                    <a:srgbClr val="0F3E7C"/>
                  </a:solidFill>
                </a:rPr>
                <a:t>precedes</a:t>
              </a:r>
            </a:p>
          </p:txBody>
        </p:sp>
      </p:grpSp>
      <p:sp>
        <p:nvSpPr>
          <p:cNvPr id="2" name="TextBox 1">
            <a:extLst>
              <a:ext uri="{FF2B5EF4-FFF2-40B4-BE49-F238E27FC236}">
                <a16:creationId xmlns:a16="http://schemas.microsoft.com/office/drawing/2014/main" id="{448FFCED-EB2B-174C-839E-A4D46D40E21E}"/>
              </a:ext>
            </a:extLst>
          </p:cNvPr>
          <p:cNvSpPr txBox="1"/>
          <p:nvPr/>
        </p:nvSpPr>
        <p:spPr>
          <a:xfrm>
            <a:off x="8452074" y="730160"/>
            <a:ext cx="4010816" cy="2585323"/>
          </a:xfrm>
          <a:prstGeom prst="rect">
            <a:avLst/>
          </a:prstGeom>
          <a:noFill/>
        </p:spPr>
        <p:txBody>
          <a:bodyPr wrap="square" rtlCol="0">
            <a:spAutoFit/>
          </a:bodyPr>
          <a:lstStyle/>
          <a:p>
            <a:r>
              <a:rPr lang="en-US" dirty="0"/>
              <a:t>Example:  </a:t>
            </a:r>
          </a:p>
          <a:p>
            <a:endParaRPr lang="en-US" dirty="0"/>
          </a:p>
          <a:p>
            <a:r>
              <a:rPr lang="en-US" dirty="0">
                <a:latin typeface="Courier New" panose="02070309020205020404" pitchFamily="49" charset="0"/>
                <a:cs typeface="Courier New" panose="02070309020205020404" pitchFamily="49" charset="0"/>
              </a:rPr>
              <a:t>SCHEMA Authentication</a:t>
            </a:r>
          </a:p>
          <a:p>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ROOT System: 	Check_credentials 	Creds_Valid 	Grant_access</a:t>
            </a:r>
          </a:p>
          <a:p>
            <a:r>
              <a:rPr lang="en-US" dirty="0">
                <a:latin typeface="Courier New" panose="02070309020205020404" pitchFamily="49" charset="0"/>
                <a:cs typeface="Courier New" panose="02070309020205020404" pitchFamily="49" charset="0"/>
              </a:rPr>
              <a:t>;</a:t>
            </a:r>
          </a:p>
        </p:txBody>
      </p:sp>
      <p:pic>
        <p:nvPicPr>
          <p:cNvPr id="24" name="Picture 23" descr="Graphical user interface, application, chat or text message&#10;&#10;Description automatically generated">
            <a:extLst>
              <a:ext uri="{FF2B5EF4-FFF2-40B4-BE49-F238E27FC236}">
                <a16:creationId xmlns:a16="http://schemas.microsoft.com/office/drawing/2014/main" id="{7004EB23-F837-6640-9256-009CE14984EB}"/>
              </a:ext>
            </a:extLst>
          </p:cNvPr>
          <p:cNvPicPr>
            <a:picLocks noChangeAspect="1"/>
          </p:cNvPicPr>
          <p:nvPr/>
        </p:nvPicPr>
        <p:blipFill rotWithShape="1">
          <a:blip r:embed="rId4"/>
          <a:srcRect l="58851"/>
          <a:stretch/>
        </p:blipFill>
        <p:spPr>
          <a:xfrm>
            <a:off x="9049564" y="3448954"/>
            <a:ext cx="2360822" cy="2729584"/>
          </a:xfrm>
          <a:prstGeom prst="rect">
            <a:avLst/>
          </a:prstGeom>
        </p:spPr>
      </p:pic>
    </p:spTree>
    <p:extLst>
      <p:ext uri="{BB962C8B-B14F-4D97-AF65-F5344CB8AC3E}">
        <p14:creationId xmlns:p14="http://schemas.microsoft.com/office/powerpoint/2010/main" val="1563372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065980"/>
            <a:ext cx="3149600" cy="4116501"/>
          </a:xfrm>
        </p:spPr>
        <p:txBody>
          <a:bodyPr/>
          <a:lstStyle/>
          <a:p>
            <a:r>
              <a:rPr lang="en-US" dirty="0"/>
              <a:t>Example Patterns for Event Grammar Rules </a:t>
            </a:r>
            <a:br>
              <a:rPr lang="en-US" dirty="0"/>
            </a:br>
            <a:br>
              <a:rPr lang="en-US" dirty="0"/>
            </a:br>
            <a:r>
              <a:rPr lang="en-US" dirty="0"/>
              <a:t>and </a:t>
            </a:r>
            <a:br>
              <a:rPr lang="en-US" dirty="0"/>
            </a:br>
            <a:br>
              <a:rPr lang="en-US" dirty="0"/>
            </a:br>
            <a:r>
              <a:rPr lang="en-US" dirty="0"/>
              <a:t>Example Trace Instances</a:t>
            </a:r>
          </a:p>
        </p:txBody>
      </p:sp>
      <p:pic>
        <p:nvPicPr>
          <p:cNvPr id="4" name="Picture 3" descr="Graphical user interface, application, Teams&#10;&#10;Description automatically generated">
            <a:extLst>
              <a:ext uri="{FF2B5EF4-FFF2-40B4-BE49-F238E27FC236}">
                <a16:creationId xmlns:a16="http://schemas.microsoft.com/office/drawing/2014/main" id="{4D68963E-401D-5E4B-B16F-D0788BC4C3E8}"/>
              </a:ext>
            </a:extLst>
          </p:cNvPr>
          <p:cNvPicPr>
            <a:picLocks noChangeAspect="1"/>
          </p:cNvPicPr>
          <p:nvPr/>
        </p:nvPicPr>
        <p:blipFill>
          <a:blip r:embed="rId3"/>
          <a:stretch>
            <a:fillRect/>
          </a:stretch>
        </p:blipFill>
        <p:spPr>
          <a:xfrm>
            <a:off x="3992926" y="866106"/>
            <a:ext cx="7955767" cy="5125787"/>
          </a:xfrm>
          <a:prstGeom prst="rect">
            <a:avLst/>
          </a:prstGeom>
        </p:spPr>
      </p:pic>
    </p:spTree>
    <p:extLst>
      <p:ext uri="{BB962C8B-B14F-4D97-AF65-F5344CB8AC3E}">
        <p14:creationId xmlns:p14="http://schemas.microsoft.com/office/powerpoint/2010/main" val="28527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D626D9-1D9D-7B49-AF48-1C9E7E55EAB2}"/>
              </a:ext>
            </a:extLst>
          </p:cNvPr>
          <p:cNvSpPr>
            <a:spLocks noGrp="1"/>
          </p:cNvSpPr>
          <p:nvPr>
            <p:ph type="title"/>
          </p:nvPr>
        </p:nvSpPr>
        <p:spPr>
          <a:xfrm>
            <a:off x="1653286" y="228600"/>
            <a:ext cx="9170924" cy="758952"/>
          </a:xfrm>
        </p:spPr>
        <p:txBody>
          <a:bodyPr>
            <a:noAutofit/>
          </a:bodyPr>
          <a:lstStyle/>
          <a:p>
            <a:r>
              <a:rPr lang="en-US" sz="2800" dirty="0"/>
              <a:t>Example MP schema and corresponding event traces from MP-Firebird</a:t>
            </a:r>
          </a:p>
        </p:txBody>
      </p:sp>
      <p:pic>
        <p:nvPicPr>
          <p:cNvPr id="5" name="Content Placeholder 4" descr="A screenshot of a computer&#10;&#10;Description automatically generated">
            <a:extLst>
              <a:ext uri="{FF2B5EF4-FFF2-40B4-BE49-F238E27FC236}">
                <a16:creationId xmlns:a16="http://schemas.microsoft.com/office/drawing/2014/main" id="{10B0B8F4-490A-2443-908E-0D496F81DD27}"/>
              </a:ext>
            </a:extLst>
          </p:cNvPr>
          <p:cNvPicPr>
            <a:picLocks noGrp="1" noChangeAspect="1"/>
          </p:cNvPicPr>
          <p:nvPr>
            <p:ph sz="quarter" idx="4294967295"/>
          </p:nvPr>
        </p:nvPicPr>
        <p:blipFill rotWithShape="1">
          <a:blip r:embed="rId3"/>
          <a:srcRect r="45254"/>
          <a:stretch/>
        </p:blipFill>
        <p:spPr>
          <a:xfrm>
            <a:off x="1174623" y="1467009"/>
            <a:ext cx="5544832" cy="4864100"/>
          </a:xfrm>
        </p:spPr>
      </p:pic>
      <p:pic>
        <p:nvPicPr>
          <p:cNvPr id="4" name="Picture 3" descr="Graphical user interface, application, chat or text message&#10;&#10;Description automatically generated">
            <a:extLst>
              <a:ext uri="{FF2B5EF4-FFF2-40B4-BE49-F238E27FC236}">
                <a16:creationId xmlns:a16="http://schemas.microsoft.com/office/drawing/2014/main" id="{DD812F6B-5F09-3A4C-8D67-58265F85E4C3}"/>
              </a:ext>
            </a:extLst>
          </p:cNvPr>
          <p:cNvPicPr>
            <a:picLocks noChangeAspect="1"/>
          </p:cNvPicPr>
          <p:nvPr/>
        </p:nvPicPr>
        <p:blipFill>
          <a:blip r:embed="rId4"/>
          <a:stretch>
            <a:fillRect/>
          </a:stretch>
        </p:blipFill>
        <p:spPr>
          <a:xfrm>
            <a:off x="7118015" y="4367642"/>
            <a:ext cx="3899362" cy="1855160"/>
          </a:xfrm>
          <a:prstGeom prst="rect">
            <a:avLst/>
          </a:prstGeom>
        </p:spPr>
      </p:pic>
      <p:pic>
        <p:nvPicPr>
          <p:cNvPr id="3" name="Picture 2" descr="A screenshot of a video game&#10;&#10;Description automatically generated with medium confidence">
            <a:extLst>
              <a:ext uri="{FF2B5EF4-FFF2-40B4-BE49-F238E27FC236}">
                <a16:creationId xmlns:a16="http://schemas.microsoft.com/office/drawing/2014/main" id="{199BA4E0-9C6E-4A45-BDFB-141060F7D215}"/>
              </a:ext>
            </a:extLst>
          </p:cNvPr>
          <p:cNvPicPr>
            <a:picLocks noChangeAspect="1"/>
          </p:cNvPicPr>
          <p:nvPr/>
        </p:nvPicPr>
        <p:blipFill>
          <a:blip r:embed="rId5"/>
          <a:stretch>
            <a:fillRect/>
          </a:stretch>
        </p:blipFill>
        <p:spPr>
          <a:xfrm>
            <a:off x="6902143" y="1812924"/>
            <a:ext cx="4115234" cy="1971390"/>
          </a:xfrm>
          <a:prstGeom prst="rect">
            <a:avLst/>
          </a:prstGeom>
        </p:spPr>
      </p:pic>
      <p:sp>
        <p:nvSpPr>
          <p:cNvPr id="6" name="Rectangle 5">
            <a:extLst>
              <a:ext uri="{FF2B5EF4-FFF2-40B4-BE49-F238E27FC236}">
                <a16:creationId xmlns:a16="http://schemas.microsoft.com/office/drawing/2014/main" id="{6F399A56-7A0B-ED4E-864A-CB5FF94BA26D}"/>
              </a:ext>
            </a:extLst>
          </p:cNvPr>
          <p:cNvSpPr/>
          <p:nvPr/>
        </p:nvSpPr>
        <p:spPr>
          <a:xfrm>
            <a:off x="6774875" y="1522430"/>
            <a:ext cx="4585852" cy="2356844"/>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36A4B16-9253-7549-82DA-C1BEDAFA735C}"/>
              </a:ext>
            </a:extLst>
          </p:cNvPr>
          <p:cNvSpPr/>
          <p:nvPr/>
        </p:nvSpPr>
        <p:spPr>
          <a:xfrm>
            <a:off x="6774875" y="4019388"/>
            <a:ext cx="4585852" cy="228237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479EA5-DF3C-584A-AA9A-D5AF527AB7FF}"/>
              </a:ext>
            </a:extLst>
          </p:cNvPr>
          <p:cNvSpPr txBox="1"/>
          <p:nvPr/>
        </p:nvSpPr>
        <p:spPr>
          <a:xfrm>
            <a:off x="6846725" y="1522430"/>
            <a:ext cx="145091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Event Trace 1</a:t>
            </a:r>
          </a:p>
        </p:txBody>
      </p:sp>
      <p:sp>
        <p:nvSpPr>
          <p:cNvPr id="11" name="TextBox 10">
            <a:extLst>
              <a:ext uri="{FF2B5EF4-FFF2-40B4-BE49-F238E27FC236}">
                <a16:creationId xmlns:a16="http://schemas.microsoft.com/office/drawing/2014/main" id="{FB7107B5-40AD-E74B-8A68-D141CFA4A103}"/>
              </a:ext>
            </a:extLst>
          </p:cNvPr>
          <p:cNvSpPr txBox="1"/>
          <p:nvPr/>
        </p:nvSpPr>
        <p:spPr>
          <a:xfrm>
            <a:off x="6774875" y="4029088"/>
            <a:ext cx="145091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Event Trace 2</a:t>
            </a:r>
          </a:p>
        </p:txBody>
      </p:sp>
    </p:spTree>
    <p:extLst>
      <p:ext uri="{BB962C8B-B14F-4D97-AF65-F5344CB8AC3E}">
        <p14:creationId xmlns:p14="http://schemas.microsoft.com/office/powerpoint/2010/main" val="4005117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78F059-E310-1D4E-86F7-68A4D2E5C222}"/>
              </a:ext>
            </a:extLst>
          </p:cNvPr>
          <p:cNvPicPr>
            <a:picLocks noChangeAspect="1"/>
          </p:cNvPicPr>
          <p:nvPr/>
        </p:nvPicPr>
        <p:blipFill rotWithShape="1">
          <a:blip r:embed="rId3"/>
          <a:srcRect l="-2704" t="-2911" r="-2497" b="-2601"/>
          <a:stretch/>
        </p:blipFill>
        <p:spPr>
          <a:xfrm>
            <a:off x="6639024" y="520860"/>
            <a:ext cx="5115021" cy="5677383"/>
          </a:xfrm>
          <a:prstGeom prst="rect">
            <a:avLst/>
          </a:prstGeom>
          <a:ln>
            <a:solidFill>
              <a:schemeClr val="tx1"/>
            </a:solidFill>
          </a:ln>
        </p:spPr>
      </p:pic>
      <p:pic>
        <p:nvPicPr>
          <p:cNvPr id="7" name="Picture 6">
            <a:extLst>
              <a:ext uri="{FF2B5EF4-FFF2-40B4-BE49-F238E27FC236}">
                <a16:creationId xmlns:a16="http://schemas.microsoft.com/office/drawing/2014/main" id="{C997FC2C-19CD-3B45-934D-B31D6B4BED30}"/>
              </a:ext>
            </a:extLst>
          </p:cNvPr>
          <p:cNvPicPr>
            <a:picLocks noChangeAspect="1"/>
          </p:cNvPicPr>
          <p:nvPr/>
        </p:nvPicPr>
        <p:blipFill rotWithShape="1">
          <a:blip r:embed="rId4"/>
          <a:srcRect l="-2646" t="-2999" r="-2494" b="-5677"/>
          <a:stretch/>
        </p:blipFill>
        <p:spPr>
          <a:xfrm>
            <a:off x="437956" y="555584"/>
            <a:ext cx="5115022" cy="5677382"/>
          </a:xfrm>
          <a:prstGeom prst="rect">
            <a:avLst/>
          </a:prstGeom>
          <a:ln w="19050">
            <a:solidFill>
              <a:schemeClr val="tx1"/>
            </a:solidFill>
          </a:ln>
        </p:spPr>
      </p:pic>
      <p:sp>
        <p:nvSpPr>
          <p:cNvPr id="9" name="TextBox 8">
            <a:extLst>
              <a:ext uri="{FF2B5EF4-FFF2-40B4-BE49-F238E27FC236}">
                <a16:creationId xmlns:a16="http://schemas.microsoft.com/office/drawing/2014/main" id="{3BE926A7-5B99-094B-AD5D-3C1DAA73AA61}"/>
              </a:ext>
            </a:extLst>
          </p:cNvPr>
          <p:cNvSpPr txBox="1"/>
          <p:nvPr/>
        </p:nvSpPr>
        <p:spPr>
          <a:xfrm>
            <a:off x="4007361" y="5613468"/>
            <a:ext cx="1545616" cy="584775"/>
          </a:xfrm>
          <a:prstGeom prst="rect">
            <a:avLst/>
          </a:prstGeom>
          <a:noFill/>
        </p:spPr>
        <p:txBody>
          <a:bodyPr wrap="none" rtlCol="0">
            <a:spAutoFit/>
          </a:bodyPr>
          <a:lstStyle/>
          <a:p>
            <a:r>
              <a:rPr lang="en-US" sz="1600" dirty="0"/>
              <a:t>Example 52</a:t>
            </a:r>
          </a:p>
          <a:p>
            <a:r>
              <a:rPr lang="en-US" sz="1600" dirty="0"/>
              <a:t>scope 1, trace 5</a:t>
            </a:r>
          </a:p>
        </p:txBody>
      </p:sp>
      <p:sp>
        <p:nvSpPr>
          <p:cNvPr id="10" name="TextBox 9">
            <a:extLst>
              <a:ext uri="{FF2B5EF4-FFF2-40B4-BE49-F238E27FC236}">
                <a16:creationId xmlns:a16="http://schemas.microsoft.com/office/drawing/2014/main" id="{F5A2E4FB-0475-1F4F-99A3-5598BBB0CC8D}"/>
              </a:ext>
            </a:extLst>
          </p:cNvPr>
          <p:cNvSpPr txBox="1"/>
          <p:nvPr/>
        </p:nvSpPr>
        <p:spPr>
          <a:xfrm>
            <a:off x="10208428" y="5613467"/>
            <a:ext cx="1545616" cy="584775"/>
          </a:xfrm>
          <a:prstGeom prst="rect">
            <a:avLst/>
          </a:prstGeom>
          <a:noFill/>
        </p:spPr>
        <p:txBody>
          <a:bodyPr wrap="none" rtlCol="0">
            <a:spAutoFit/>
          </a:bodyPr>
          <a:lstStyle/>
          <a:p>
            <a:r>
              <a:rPr lang="en-US" sz="1600" dirty="0"/>
              <a:t>Example 52</a:t>
            </a:r>
          </a:p>
          <a:p>
            <a:r>
              <a:rPr lang="en-US" sz="1600" dirty="0"/>
              <a:t>scope 1, trace 8</a:t>
            </a:r>
          </a:p>
        </p:txBody>
      </p:sp>
      <p:sp>
        <p:nvSpPr>
          <p:cNvPr id="11" name="Rectangle 10">
            <a:extLst>
              <a:ext uri="{FF2B5EF4-FFF2-40B4-BE49-F238E27FC236}">
                <a16:creationId xmlns:a16="http://schemas.microsoft.com/office/drawing/2014/main" id="{44818CD7-69E9-DD42-B57F-3E27D44CF022}"/>
              </a:ext>
            </a:extLst>
          </p:cNvPr>
          <p:cNvSpPr/>
          <p:nvPr/>
        </p:nvSpPr>
        <p:spPr>
          <a:xfrm>
            <a:off x="3820612" y="2939179"/>
            <a:ext cx="2275388" cy="523220"/>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It detects and evaluates an object in the environment</a:t>
            </a:r>
          </a:p>
        </p:txBody>
      </p:sp>
      <p:sp>
        <p:nvSpPr>
          <p:cNvPr id="12" name="Rectangle 11">
            <a:extLst>
              <a:ext uri="{FF2B5EF4-FFF2-40B4-BE49-F238E27FC236}">
                <a16:creationId xmlns:a16="http://schemas.microsoft.com/office/drawing/2014/main" id="{2007F03A-18AA-B241-B4BE-AB4D269BCC72}"/>
              </a:ext>
            </a:extLst>
          </p:cNvPr>
          <p:cNvSpPr/>
          <p:nvPr/>
        </p:nvSpPr>
        <p:spPr>
          <a:xfrm>
            <a:off x="3779134" y="3657211"/>
            <a:ext cx="2471195" cy="738664"/>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It alerts the Swarm Operator who assesses the target's validity</a:t>
            </a:r>
          </a:p>
        </p:txBody>
      </p:sp>
      <p:sp>
        <p:nvSpPr>
          <p:cNvPr id="13" name="Rectangle 12">
            <a:extLst>
              <a:ext uri="{FF2B5EF4-FFF2-40B4-BE49-F238E27FC236}">
                <a16:creationId xmlns:a16="http://schemas.microsoft.com/office/drawing/2014/main" id="{438F27F0-C989-5E49-8719-54D2531E6BDA}"/>
              </a:ext>
            </a:extLst>
          </p:cNvPr>
          <p:cNvSpPr/>
          <p:nvPr/>
        </p:nvSpPr>
        <p:spPr>
          <a:xfrm>
            <a:off x="2195331" y="4565152"/>
            <a:ext cx="1902108" cy="523220"/>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The object is deemed a valid target</a:t>
            </a:r>
          </a:p>
        </p:txBody>
      </p:sp>
      <p:sp>
        <p:nvSpPr>
          <p:cNvPr id="14" name="Rectangle 13">
            <a:extLst>
              <a:ext uri="{FF2B5EF4-FFF2-40B4-BE49-F238E27FC236}">
                <a16:creationId xmlns:a16="http://schemas.microsoft.com/office/drawing/2014/main" id="{B5AF0807-D8D0-EC4A-B04C-AD5D3E8CB5FB}"/>
              </a:ext>
            </a:extLst>
          </p:cNvPr>
          <p:cNvSpPr/>
          <p:nvPr/>
        </p:nvSpPr>
        <p:spPr>
          <a:xfrm>
            <a:off x="3779134" y="5270968"/>
            <a:ext cx="2591043" cy="307777"/>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The UAV is called back to base</a:t>
            </a:r>
          </a:p>
        </p:txBody>
      </p:sp>
      <p:sp>
        <p:nvSpPr>
          <p:cNvPr id="15" name="Rectangle 14">
            <a:extLst>
              <a:ext uri="{FF2B5EF4-FFF2-40B4-BE49-F238E27FC236}">
                <a16:creationId xmlns:a16="http://schemas.microsoft.com/office/drawing/2014/main" id="{9DDA1AB0-BD15-8949-BE77-C38681D31251}"/>
              </a:ext>
            </a:extLst>
          </p:cNvPr>
          <p:cNvSpPr/>
          <p:nvPr/>
        </p:nvSpPr>
        <p:spPr>
          <a:xfrm>
            <a:off x="3820613" y="1498648"/>
            <a:ext cx="2275388" cy="307777"/>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A UAV goes on a mission</a:t>
            </a:r>
          </a:p>
        </p:txBody>
      </p:sp>
      <p:sp>
        <p:nvSpPr>
          <p:cNvPr id="16" name="Rectangle 15">
            <a:extLst>
              <a:ext uri="{FF2B5EF4-FFF2-40B4-BE49-F238E27FC236}">
                <a16:creationId xmlns:a16="http://schemas.microsoft.com/office/drawing/2014/main" id="{001BC537-ADE7-FC48-8100-3F82D66D481C}"/>
              </a:ext>
            </a:extLst>
          </p:cNvPr>
          <p:cNvSpPr/>
          <p:nvPr/>
        </p:nvSpPr>
        <p:spPr>
          <a:xfrm>
            <a:off x="4229213" y="4556101"/>
            <a:ext cx="2275388" cy="307777"/>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The UAV tracks the target</a:t>
            </a:r>
          </a:p>
        </p:txBody>
      </p:sp>
      <p:sp>
        <p:nvSpPr>
          <p:cNvPr id="3" name="Slide Number Placeholder 2">
            <a:extLst>
              <a:ext uri="{FF2B5EF4-FFF2-40B4-BE49-F238E27FC236}">
                <a16:creationId xmlns:a16="http://schemas.microsoft.com/office/drawing/2014/main" id="{8BDD189F-6AAD-AF40-845D-A1CAB40CF204}"/>
              </a:ext>
            </a:extLst>
          </p:cNvPr>
          <p:cNvSpPr>
            <a:spLocks noGrp="1"/>
          </p:cNvSpPr>
          <p:nvPr>
            <p:ph type="sldNum" sz="quarter" idx="4"/>
          </p:nvPr>
        </p:nvSpPr>
        <p:spPr/>
        <p:txBody>
          <a:bodyPr/>
          <a:lstStyle/>
          <a:p>
            <a:fld id="{A90A2C8C-684C-0E41-9BBE-AF144EDDED84}" type="slidenum">
              <a:rPr lang="en-US" smtClean="0"/>
              <a:pPr/>
              <a:t>15</a:t>
            </a:fld>
            <a:endParaRPr lang="en-US"/>
          </a:p>
        </p:txBody>
      </p:sp>
    </p:spTree>
    <p:extLst>
      <p:ext uri="{BB962C8B-B14F-4D97-AF65-F5344CB8AC3E}">
        <p14:creationId xmlns:p14="http://schemas.microsoft.com/office/powerpoint/2010/main" val="363236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78F059-E310-1D4E-86F7-68A4D2E5C222}"/>
              </a:ext>
            </a:extLst>
          </p:cNvPr>
          <p:cNvPicPr>
            <a:picLocks noChangeAspect="1"/>
          </p:cNvPicPr>
          <p:nvPr/>
        </p:nvPicPr>
        <p:blipFill rotWithShape="1">
          <a:blip r:embed="rId3"/>
          <a:srcRect l="-2704" t="-2911" r="-2497" b="-2601"/>
          <a:stretch/>
        </p:blipFill>
        <p:spPr>
          <a:xfrm>
            <a:off x="6639024" y="520860"/>
            <a:ext cx="5115021" cy="5677383"/>
          </a:xfrm>
          <a:prstGeom prst="rect">
            <a:avLst/>
          </a:prstGeom>
          <a:ln>
            <a:solidFill>
              <a:schemeClr val="tx1"/>
            </a:solidFill>
          </a:ln>
        </p:spPr>
      </p:pic>
      <p:sp>
        <p:nvSpPr>
          <p:cNvPr id="10" name="TextBox 9">
            <a:extLst>
              <a:ext uri="{FF2B5EF4-FFF2-40B4-BE49-F238E27FC236}">
                <a16:creationId xmlns:a16="http://schemas.microsoft.com/office/drawing/2014/main" id="{F5A2E4FB-0475-1F4F-99A3-5598BBB0CC8D}"/>
              </a:ext>
            </a:extLst>
          </p:cNvPr>
          <p:cNvSpPr txBox="1"/>
          <p:nvPr/>
        </p:nvSpPr>
        <p:spPr>
          <a:xfrm>
            <a:off x="10208428" y="5613467"/>
            <a:ext cx="1545616" cy="584775"/>
          </a:xfrm>
          <a:prstGeom prst="rect">
            <a:avLst/>
          </a:prstGeom>
          <a:noFill/>
        </p:spPr>
        <p:txBody>
          <a:bodyPr wrap="none" rtlCol="0">
            <a:spAutoFit/>
          </a:bodyPr>
          <a:lstStyle/>
          <a:p>
            <a:r>
              <a:rPr lang="en-US" sz="1600" dirty="0"/>
              <a:t>Example 52</a:t>
            </a:r>
          </a:p>
          <a:p>
            <a:r>
              <a:rPr lang="en-US" sz="1600" dirty="0"/>
              <a:t>scope 1, trace 8</a:t>
            </a:r>
          </a:p>
        </p:txBody>
      </p:sp>
      <p:sp>
        <p:nvSpPr>
          <p:cNvPr id="15" name="Rectangle 14">
            <a:extLst>
              <a:ext uri="{FF2B5EF4-FFF2-40B4-BE49-F238E27FC236}">
                <a16:creationId xmlns:a16="http://schemas.microsoft.com/office/drawing/2014/main" id="{FDC6AD3E-C7F2-3F40-9C56-B966BFD0267E}"/>
              </a:ext>
            </a:extLst>
          </p:cNvPr>
          <p:cNvSpPr/>
          <p:nvPr/>
        </p:nvSpPr>
        <p:spPr>
          <a:xfrm>
            <a:off x="10024644" y="2337540"/>
            <a:ext cx="1063904" cy="523220"/>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It becomes low on fuel</a:t>
            </a:r>
          </a:p>
        </p:txBody>
      </p:sp>
      <p:sp>
        <p:nvSpPr>
          <p:cNvPr id="16" name="Rectangle 15">
            <a:extLst>
              <a:ext uri="{FF2B5EF4-FFF2-40B4-BE49-F238E27FC236}">
                <a16:creationId xmlns:a16="http://schemas.microsoft.com/office/drawing/2014/main" id="{CB9EEB11-A8FE-F343-B883-30C013705674}"/>
              </a:ext>
            </a:extLst>
          </p:cNvPr>
          <p:cNvSpPr/>
          <p:nvPr/>
        </p:nvSpPr>
        <p:spPr>
          <a:xfrm>
            <a:off x="9983166" y="3359551"/>
            <a:ext cx="1684116" cy="738664"/>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It finds a target and alerts the Swarm Operator</a:t>
            </a:r>
          </a:p>
        </p:txBody>
      </p:sp>
      <p:sp>
        <p:nvSpPr>
          <p:cNvPr id="17" name="Rectangle 16">
            <a:extLst>
              <a:ext uri="{FF2B5EF4-FFF2-40B4-BE49-F238E27FC236}">
                <a16:creationId xmlns:a16="http://schemas.microsoft.com/office/drawing/2014/main" id="{B986D818-B1DF-4344-B942-30923868D350}"/>
              </a:ext>
            </a:extLst>
          </p:cNvPr>
          <p:cNvSpPr/>
          <p:nvPr/>
        </p:nvSpPr>
        <p:spPr>
          <a:xfrm>
            <a:off x="8504680" y="4616744"/>
            <a:ext cx="1316643" cy="738664"/>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The object is deemed an invalid target</a:t>
            </a:r>
          </a:p>
        </p:txBody>
      </p:sp>
      <p:sp>
        <p:nvSpPr>
          <p:cNvPr id="18" name="Rectangle 17">
            <a:extLst>
              <a:ext uri="{FF2B5EF4-FFF2-40B4-BE49-F238E27FC236}">
                <a16:creationId xmlns:a16="http://schemas.microsoft.com/office/drawing/2014/main" id="{AADB39CC-57AB-3045-9685-5FCE0DD16CF6}"/>
              </a:ext>
            </a:extLst>
          </p:cNvPr>
          <p:cNvSpPr/>
          <p:nvPr/>
        </p:nvSpPr>
        <p:spPr>
          <a:xfrm>
            <a:off x="6752126" y="5784982"/>
            <a:ext cx="1660025" cy="523220"/>
          </a:xfrm>
          <a:prstGeom prst="rect">
            <a:avLst/>
          </a:prstGeom>
          <a:solidFill>
            <a:schemeClr val="accent2">
              <a:lumMod val="20000"/>
              <a:lumOff val="80000"/>
            </a:schemeClr>
          </a:solidFill>
          <a:ln>
            <a:solidFill>
              <a:schemeClr val="accent1"/>
            </a:solidFill>
          </a:ln>
        </p:spPr>
        <p:txBody>
          <a:bodyPr wrap="square">
            <a:spAutoFit/>
          </a:bodyPr>
          <a:lstStyle/>
          <a:p>
            <a:pPr algn="r"/>
            <a:r>
              <a:rPr lang="en-US" sz="1400" dirty="0"/>
              <a:t>The UAV is called back to base</a:t>
            </a:r>
          </a:p>
        </p:txBody>
      </p:sp>
      <p:sp>
        <p:nvSpPr>
          <p:cNvPr id="19" name="Rectangle 18">
            <a:extLst>
              <a:ext uri="{FF2B5EF4-FFF2-40B4-BE49-F238E27FC236}">
                <a16:creationId xmlns:a16="http://schemas.microsoft.com/office/drawing/2014/main" id="{A3159AD3-3A47-AF47-9659-A58417DF8416}"/>
              </a:ext>
            </a:extLst>
          </p:cNvPr>
          <p:cNvSpPr/>
          <p:nvPr/>
        </p:nvSpPr>
        <p:spPr>
          <a:xfrm>
            <a:off x="10024644" y="1429200"/>
            <a:ext cx="1515315" cy="523220"/>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A UAV goes on a mission</a:t>
            </a:r>
          </a:p>
        </p:txBody>
      </p:sp>
      <p:sp>
        <p:nvSpPr>
          <p:cNvPr id="20" name="Rectangle 19">
            <a:extLst>
              <a:ext uri="{FF2B5EF4-FFF2-40B4-BE49-F238E27FC236}">
                <a16:creationId xmlns:a16="http://schemas.microsoft.com/office/drawing/2014/main" id="{E90BF3F2-E237-8D48-9F3F-05147147696B}"/>
              </a:ext>
            </a:extLst>
          </p:cNvPr>
          <p:cNvSpPr/>
          <p:nvPr/>
        </p:nvSpPr>
        <p:spPr>
          <a:xfrm>
            <a:off x="9950854" y="4616744"/>
            <a:ext cx="1450209" cy="523220"/>
          </a:xfrm>
          <a:prstGeom prst="rect">
            <a:avLst/>
          </a:prstGeom>
          <a:solidFill>
            <a:schemeClr val="accent2">
              <a:lumMod val="20000"/>
              <a:lumOff val="80000"/>
            </a:schemeClr>
          </a:solidFill>
          <a:ln>
            <a:solidFill>
              <a:schemeClr val="accent1"/>
            </a:solidFill>
          </a:ln>
        </p:spPr>
        <p:txBody>
          <a:bodyPr wrap="square">
            <a:spAutoFit/>
          </a:bodyPr>
          <a:lstStyle/>
          <a:p>
            <a:r>
              <a:rPr lang="en-US" sz="1400" dirty="0"/>
              <a:t>The UAV tracks the target</a:t>
            </a:r>
          </a:p>
        </p:txBody>
      </p:sp>
      <p:sp>
        <p:nvSpPr>
          <p:cNvPr id="3" name="TextBox 2">
            <a:extLst>
              <a:ext uri="{FF2B5EF4-FFF2-40B4-BE49-F238E27FC236}">
                <a16:creationId xmlns:a16="http://schemas.microsoft.com/office/drawing/2014/main" id="{E9D11221-6460-8B4B-90D1-EEA6B1B202FF}"/>
              </a:ext>
            </a:extLst>
          </p:cNvPr>
          <p:cNvSpPr txBox="1"/>
          <p:nvPr/>
        </p:nvSpPr>
        <p:spPr>
          <a:xfrm>
            <a:off x="524718" y="429325"/>
            <a:ext cx="4974244" cy="584775"/>
          </a:xfrm>
          <a:prstGeom prst="rect">
            <a:avLst/>
          </a:prstGeom>
          <a:noFill/>
        </p:spPr>
        <p:txBody>
          <a:bodyPr wrap="square" rtlCol="0">
            <a:spAutoFit/>
          </a:bodyPr>
          <a:lstStyle/>
          <a:p>
            <a:r>
              <a:rPr lang="en-US" sz="3200" dirty="0"/>
              <a:t>Prediction Activity:</a:t>
            </a:r>
          </a:p>
        </p:txBody>
      </p:sp>
      <p:pic>
        <p:nvPicPr>
          <p:cNvPr id="21" name="Picture 20">
            <a:extLst>
              <a:ext uri="{FF2B5EF4-FFF2-40B4-BE49-F238E27FC236}">
                <a16:creationId xmlns:a16="http://schemas.microsoft.com/office/drawing/2014/main" id="{9AFDC7DB-91B9-4F41-A577-5F7000D8F70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1170" y="5014055"/>
            <a:ext cx="555553" cy="1198824"/>
          </a:xfrm>
          <a:prstGeom prst="rect">
            <a:avLst/>
          </a:prstGeom>
        </p:spPr>
      </p:pic>
      <p:sp>
        <p:nvSpPr>
          <p:cNvPr id="4" name="Cloud Callout 3">
            <a:extLst>
              <a:ext uri="{FF2B5EF4-FFF2-40B4-BE49-F238E27FC236}">
                <a16:creationId xmlns:a16="http://schemas.microsoft.com/office/drawing/2014/main" id="{80F5C23B-3CC7-F347-9143-9FBEECA49F2C}"/>
              </a:ext>
            </a:extLst>
          </p:cNvPr>
          <p:cNvSpPr/>
          <p:nvPr/>
        </p:nvSpPr>
        <p:spPr>
          <a:xfrm>
            <a:off x="524718" y="1214130"/>
            <a:ext cx="4744631" cy="2145421"/>
          </a:xfrm>
          <a:prstGeom prst="cloudCallout">
            <a:avLst>
              <a:gd name="adj1" fmla="val -49131"/>
              <a:gd name="adj2" fmla="val 122924"/>
            </a:avLst>
          </a:prstGeom>
          <a:solidFill>
            <a:srgbClr val="FFF8C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ysClr val="windowText" lastClr="000000"/>
              </a:solidFill>
            </a:endParaRPr>
          </a:p>
        </p:txBody>
      </p:sp>
      <p:sp>
        <p:nvSpPr>
          <p:cNvPr id="5" name="Rectangle 4">
            <a:extLst>
              <a:ext uri="{FF2B5EF4-FFF2-40B4-BE49-F238E27FC236}">
                <a16:creationId xmlns:a16="http://schemas.microsoft.com/office/drawing/2014/main" id="{DCE871F4-0F66-AB4B-88EC-AC9BD4E2BA57}"/>
              </a:ext>
            </a:extLst>
          </p:cNvPr>
          <p:cNvSpPr/>
          <p:nvPr/>
        </p:nvSpPr>
        <p:spPr>
          <a:xfrm>
            <a:off x="915698" y="1625091"/>
            <a:ext cx="3435530" cy="1200329"/>
          </a:xfrm>
          <a:prstGeom prst="rect">
            <a:avLst/>
          </a:prstGeom>
        </p:spPr>
        <p:txBody>
          <a:bodyPr wrap="square">
            <a:spAutoFit/>
          </a:bodyPr>
          <a:lstStyle/>
          <a:p>
            <a:pPr algn="ctr"/>
            <a:r>
              <a:rPr lang="en-US" dirty="0">
                <a:solidFill>
                  <a:sysClr val="windowText" lastClr="000000"/>
                </a:solidFill>
                <a:latin typeface="Comic Sans MS" panose="030F0902030302020204" pitchFamily="66" charset="0"/>
              </a:rPr>
              <a:t>The UAV returns to base and makes a successful landing after tracking a target in a low fuel condition. </a:t>
            </a:r>
          </a:p>
        </p:txBody>
      </p:sp>
      <p:sp>
        <p:nvSpPr>
          <p:cNvPr id="22" name="Cloud Callout 21">
            <a:extLst>
              <a:ext uri="{FF2B5EF4-FFF2-40B4-BE49-F238E27FC236}">
                <a16:creationId xmlns:a16="http://schemas.microsoft.com/office/drawing/2014/main" id="{4ECA581A-5158-9546-AE62-60E7888FB813}"/>
              </a:ext>
            </a:extLst>
          </p:cNvPr>
          <p:cNvSpPr/>
          <p:nvPr/>
        </p:nvSpPr>
        <p:spPr>
          <a:xfrm>
            <a:off x="1764862" y="3391487"/>
            <a:ext cx="4744631" cy="2145421"/>
          </a:xfrm>
          <a:prstGeom prst="cloudCallout">
            <a:avLst>
              <a:gd name="adj1" fmla="val -66696"/>
              <a:gd name="adj2" fmla="val 27972"/>
            </a:avLst>
          </a:prstGeom>
          <a:solidFill>
            <a:srgbClr val="FFF8C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ysClr val="windowText" lastClr="000000"/>
              </a:solidFill>
            </a:endParaRPr>
          </a:p>
        </p:txBody>
      </p:sp>
      <p:sp>
        <p:nvSpPr>
          <p:cNvPr id="23" name="Rectangle 22">
            <a:extLst>
              <a:ext uri="{FF2B5EF4-FFF2-40B4-BE49-F238E27FC236}">
                <a16:creationId xmlns:a16="http://schemas.microsoft.com/office/drawing/2014/main" id="{F114A741-EA1F-B644-A8A8-79F2267AF183}"/>
              </a:ext>
            </a:extLst>
          </p:cNvPr>
          <p:cNvSpPr/>
          <p:nvPr/>
        </p:nvSpPr>
        <p:spPr>
          <a:xfrm>
            <a:off x="2289677" y="3755581"/>
            <a:ext cx="3293981" cy="1477328"/>
          </a:xfrm>
          <a:prstGeom prst="rect">
            <a:avLst/>
          </a:prstGeom>
        </p:spPr>
        <p:txBody>
          <a:bodyPr wrap="square">
            <a:spAutoFit/>
          </a:bodyPr>
          <a:lstStyle/>
          <a:p>
            <a:pPr algn="ctr"/>
            <a:r>
              <a:rPr lang="en-US" dirty="0">
                <a:solidFill>
                  <a:sysClr val="windowText" lastClr="000000"/>
                </a:solidFill>
                <a:latin typeface="Comic Sans MS" panose="030F0902030302020204" pitchFamily="66" charset="0"/>
              </a:rPr>
              <a:t>The UAV is forced to land at an alternative site or is lost in a crash before the end of the mission.</a:t>
            </a:r>
            <a:endParaRPr lang="en-US" dirty="0">
              <a:latin typeface="Apple Color Emoji" pitchFamily="2" charset="0"/>
            </a:endParaRPr>
          </a:p>
          <a:p>
            <a:pPr algn="ctr"/>
            <a:endParaRPr lang="en-US" dirty="0">
              <a:solidFill>
                <a:sysClr val="windowText" lastClr="000000"/>
              </a:solidFill>
              <a:latin typeface="Comic Sans MS" panose="030F0902030302020204" pitchFamily="66" charset="0"/>
            </a:endParaRPr>
          </a:p>
        </p:txBody>
      </p:sp>
      <p:sp>
        <p:nvSpPr>
          <p:cNvPr id="29" name="Rectangle 28">
            <a:extLst>
              <a:ext uri="{FF2B5EF4-FFF2-40B4-BE49-F238E27FC236}">
                <a16:creationId xmlns:a16="http://schemas.microsoft.com/office/drawing/2014/main" id="{F20B3988-D342-8749-90FE-BB87F2470ECF}"/>
              </a:ext>
            </a:extLst>
          </p:cNvPr>
          <p:cNvSpPr/>
          <p:nvPr/>
        </p:nvSpPr>
        <p:spPr>
          <a:xfrm>
            <a:off x="2633463" y="2778934"/>
            <a:ext cx="697627" cy="707886"/>
          </a:xfrm>
          <a:prstGeom prst="rect">
            <a:avLst/>
          </a:prstGeom>
        </p:spPr>
        <p:txBody>
          <a:bodyPr wrap="none">
            <a:spAutoFit/>
          </a:bodyPr>
          <a:lstStyle/>
          <a:p>
            <a:r>
              <a:rPr lang="en-US" sz="4000" dirty="0">
                <a:latin typeface="Apple Color Emoji" pitchFamily="2" charset="0"/>
              </a:rPr>
              <a:t>👍</a:t>
            </a:r>
            <a:endParaRPr lang="en-US" sz="4000" dirty="0">
              <a:effectLst/>
              <a:latin typeface="Apple Color Emoji" pitchFamily="2" charset="0"/>
            </a:endParaRPr>
          </a:p>
        </p:txBody>
      </p:sp>
      <p:sp>
        <p:nvSpPr>
          <p:cNvPr id="30" name="Rectangle 29">
            <a:extLst>
              <a:ext uri="{FF2B5EF4-FFF2-40B4-BE49-F238E27FC236}">
                <a16:creationId xmlns:a16="http://schemas.microsoft.com/office/drawing/2014/main" id="{DE767D16-ECB7-2B43-91E2-4A3E2DD960B5}"/>
              </a:ext>
            </a:extLst>
          </p:cNvPr>
          <p:cNvSpPr/>
          <p:nvPr/>
        </p:nvSpPr>
        <p:spPr>
          <a:xfrm>
            <a:off x="3886959" y="4935984"/>
            <a:ext cx="1098098" cy="707886"/>
          </a:xfrm>
          <a:prstGeom prst="rect">
            <a:avLst/>
          </a:prstGeom>
        </p:spPr>
        <p:txBody>
          <a:bodyPr wrap="square">
            <a:spAutoFit/>
          </a:bodyPr>
          <a:lstStyle/>
          <a:p>
            <a:r>
              <a:rPr lang="en-US" sz="4000" dirty="0">
                <a:latin typeface="Apple Color Emoji" pitchFamily="2" charset="0"/>
              </a:rPr>
              <a:t>👎</a:t>
            </a:r>
            <a:endParaRPr lang="en-US" sz="4000" dirty="0">
              <a:effectLst/>
              <a:latin typeface="Apple Color Emoji" pitchFamily="2" charset="0"/>
            </a:endParaRPr>
          </a:p>
        </p:txBody>
      </p:sp>
      <p:sp>
        <p:nvSpPr>
          <p:cNvPr id="33" name="Rounded Rectangle 32">
            <a:extLst>
              <a:ext uri="{FF2B5EF4-FFF2-40B4-BE49-F238E27FC236}">
                <a16:creationId xmlns:a16="http://schemas.microsoft.com/office/drawing/2014/main" id="{C85E68A7-BA00-1C41-8D23-C3C997386A44}"/>
              </a:ext>
            </a:extLst>
          </p:cNvPr>
          <p:cNvSpPr/>
          <p:nvPr/>
        </p:nvSpPr>
        <p:spPr>
          <a:xfrm>
            <a:off x="1860487" y="5203145"/>
            <a:ext cx="1545951" cy="1031620"/>
          </a:xfrm>
          <a:prstGeom prst="roundRect">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Unexpected Unacceptable</a:t>
            </a:r>
          </a:p>
          <a:p>
            <a:pPr algn="ctr"/>
            <a:r>
              <a:rPr lang="en-US" sz="1600" dirty="0">
                <a:solidFill>
                  <a:schemeClr val="tx1"/>
                </a:solidFill>
                <a:latin typeface="Arial" panose="020B0604020202020204" pitchFamily="34" charset="0"/>
                <a:cs typeface="Arial" panose="020B0604020202020204" pitchFamily="34" charset="0"/>
              </a:rPr>
              <a:t>Emergence</a:t>
            </a:r>
          </a:p>
        </p:txBody>
      </p:sp>
      <p:sp>
        <p:nvSpPr>
          <p:cNvPr id="34" name="Rounded Rectangle 33">
            <a:extLst>
              <a:ext uri="{FF2B5EF4-FFF2-40B4-BE49-F238E27FC236}">
                <a16:creationId xmlns:a16="http://schemas.microsoft.com/office/drawing/2014/main" id="{AA4116E9-8A38-A049-8D04-926DAACB9FB7}"/>
              </a:ext>
            </a:extLst>
          </p:cNvPr>
          <p:cNvSpPr/>
          <p:nvPr/>
        </p:nvSpPr>
        <p:spPr>
          <a:xfrm>
            <a:off x="4718314" y="2161050"/>
            <a:ext cx="1545951" cy="1031620"/>
          </a:xfrm>
          <a:prstGeom prst="roundRect">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Unexpected Acceptable</a:t>
            </a:r>
          </a:p>
          <a:p>
            <a:pPr algn="ctr"/>
            <a:r>
              <a:rPr lang="en-US" sz="1600" dirty="0">
                <a:solidFill>
                  <a:schemeClr val="tx1"/>
                </a:solidFill>
                <a:latin typeface="Arial" panose="020B0604020202020204" pitchFamily="34" charset="0"/>
                <a:cs typeface="Arial" panose="020B0604020202020204" pitchFamily="34" charset="0"/>
              </a:rPr>
              <a:t>Emergence</a:t>
            </a:r>
          </a:p>
        </p:txBody>
      </p:sp>
      <p:sp>
        <p:nvSpPr>
          <p:cNvPr id="2" name="Slide Number Placeholder 1">
            <a:extLst>
              <a:ext uri="{FF2B5EF4-FFF2-40B4-BE49-F238E27FC236}">
                <a16:creationId xmlns:a16="http://schemas.microsoft.com/office/drawing/2014/main" id="{FB951387-47AA-E34D-8D7E-F685940EC5FD}"/>
              </a:ext>
            </a:extLst>
          </p:cNvPr>
          <p:cNvSpPr>
            <a:spLocks noGrp="1"/>
          </p:cNvSpPr>
          <p:nvPr>
            <p:ph type="sldNum" sz="quarter" idx="4"/>
          </p:nvPr>
        </p:nvSpPr>
        <p:spPr/>
        <p:txBody>
          <a:bodyPr/>
          <a:lstStyle/>
          <a:p>
            <a:fld id="{A90A2C8C-684C-0E41-9BBE-AF144EDDED84}" type="slidenum">
              <a:rPr lang="en-US" smtClean="0"/>
              <a:pPr/>
              <a:t>16</a:t>
            </a:fld>
            <a:endParaRPr lang="en-US"/>
          </a:p>
        </p:txBody>
      </p:sp>
    </p:spTree>
    <p:extLst>
      <p:ext uri="{BB962C8B-B14F-4D97-AF65-F5344CB8AC3E}">
        <p14:creationId xmlns:p14="http://schemas.microsoft.com/office/powerpoint/2010/main" val="375867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3" grpId="0"/>
      <p:bldP spid="4" grpId="0" animBg="1"/>
      <p:bldP spid="5" grpId="0"/>
      <p:bldP spid="22" grpId="0" animBg="1"/>
      <p:bldP spid="23" grpId="0"/>
      <p:bldP spid="29" grpId="0"/>
      <p:bldP spid="30" grpId="0"/>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8468-CAF9-46F4-B4B4-C1A0E0312DA9}"/>
              </a:ext>
            </a:extLst>
          </p:cNvPr>
          <p:cNvSpPr>
            <a:spLocks noGrp="1"/>
          </p:cNvSpPr>
          <p:nvPr>
            <p:ph type="title"/>
          </p:nvPr>
        </p:nvSpPr>
        <p:spPr>
          <a:xfrm>
            <a:off x="508000" y="914399"/>
            <a:ext cx="3149600" cy="1817226"/>
          </a:xfrm>
        </p:spPr>
        <p:txBody>
          <a:bodyPr/>
          <a:lstStyle/>
          <a:p>
            <a:r>
              <a:rPr lang="en-US" dirty="0"/>
              <a:t>Emergent Behavior Analysis Workflow</a:t>
            </a:r>
          </a:p>
        </p:txBody>
      </p:sp>
      <p:sp>
        <p:nvSpPr>
          <p:cNvPr id="3" name="Text Placeholder 2">
            <a:extLst>
              <a:ext uri="{FF2B5EF4-FFF2-40B4-BE49-F238E27FC236}">
                <a16:creationId xmlns:a16="http://schemas.microsoft.com/office/drawing/2014/main" id="{45C890E5-1181-43D7-9D7B-8E1BA5889F56}"/>
              </a:ext>
            </a:extLst>
          </p:cNvPr>
          <p:cNvSpPr>
            <a:spLocks noGrp="1"/>
          </p:cNvSpPr>
          <p:nvPr>
            <p:ph type="body" idx="2"/>
          </p:nvPr>
        </p:nvSpPr>
        <p:spPr>
          <a:xfrm>
            <a:off x="508000" y="2870522"/>
            <a:ext cx="3149600" cy="3255642"/>
          </a:xfrm>
        </p:spPr>
        <p:txBody>
          <a:bodyPr vert="horz" anchor="t">
            <a:normAutofit/>
          </a:bodyPr>
          <a:lstStyle/>
          <a:p>
            <a:r>
              <a:rPr lang="en-US" dirty="0"/>
              <a:t>A new skill area / job function enabled by Monterey Phoenix</a:t>
            </a:r>
          </a:p>
        </p:txBody>
      </p:sp>
      <p:sp>
        <p:nvSpPr>
          <p:cNvPr id="4" name="Content Placeholder 3">
            <a:extLst>
              <a:ext uri="{FF2B5EF4-FFF2-40B4-BE49-F238E27FC236}">
                <a16:creationId xmlns:a16="http://schemas.microsoft.com/office/drawing/2014/main" id="{16A91ECC-0418-40DC-A816-BB63B0AE2F3B}"/>
              </a:ext>
            </a:extLst>
          </p:cNvPr>
          <p:cNvSpPr>
            <a:spLocks noGrp="1"/>
          </p:cNvSpPr>
          <p:nvPr>
            <p:ph sz="quarter" idx="1"/>
          </p:nvPr>
        </p:nvSpPr>
        <p:spPr>
          <a:xfrm>
            <a:off x="4165600" y="685800"/>
            <a:ext cx="7848922" cy="5410200"/>
          </a:xfrm>
        </p:spPr>
        <p:txBody>
          <a:bodyPr vert="horz" anchor="t">
            <a:normAutofit/>
          </a:bodyPr>
          <a:lstStyle/>
          <a:p>
            <a:r>
              <a:rPr lang="en-US" sz="2000" dirty="0">
                <a:ea typeface="+mn-lt"/>
                <a:cs typeface="+mn-lt"/>
              </a:rPr>
              <a:t>Analysts work with MP to </a:t>
            </a:r>
            <a:r>
              <a:rPr lang="en-US" sz="2000" b="1" dirty="0">
                <a:solidFill>
                  <a:srgbClr val="002060"/>
                </a:solidFill>
                <a:ea typeface="+mn-lt"/>
                <a:cs typeface="+mn-lt"/>
              </a:rPr>
              <a:t>expose and control/mitigate unexpected and unacceptable behaviors</a:t>
            </a:r>
            <a:r>
              <a:rPr lang="en-US" sz="2000" dirty="0">
                <a:ea typeface="+mn-lt"/>
                <a:cs typeface="+mn-lt"/>
              </a:rPr>
              <a:t>.</a:t>
            </a:r>
            <a:endParaRPr lang="en-US" dirty="0"/>
          </a:p>
          <a:p>
            <a:endParaRPr lang="en-US" sz="2000" dirty="0">
              <a:solidFill>
                <a:srgbClr val="000000"/>
              </a:solidFill>
            </a:endParaRPr>
          </a:p>
        </p:txBody>
      </p:sp>
      <p:sp>
        <p:nvSpPr>
          <p:cNvPr id="7" name="Rounded Rectangle 6">
            <a:extLst>
              <a:ext uri="{FF2B5EF4-FFF2-40B4-BE49-F238E27FC236}">
                <a16:creationId xmlns:a16="http://schemas.microsoft.com/office/drawing/2014/main" id="{69E053D5-C26F-8747-86F9-436D23D37B25}"/>
              </a:ext>
            </a:extLst>
          </p:cNvPr>
          <p:cNvSpPr/>
          <p:nvPr/>
        </p:nvSpPr>
        <p:spPr>
          <a:xfrm>
            <a:off x="4299008" y="2415310"/>
            <a:ext cx="1545951" cy="1031620"/>
          </a:xfrm>
          <a:prstGeom prst="roundRect">
            <a:avLst/>
          </a:prstGeom>
          <a:ln w="1905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rgbClr val="C00000"/>
                </a:solidFill>
                <a:latin typeface="Arial" panose="020B0604020202020204" pitchFamily="34" charset="0"/>
                <a:cs typeface="Arial" panose="020B0604020202020204" pitchFamily="34" charset="0"/>
              </a:rPr>
              <a:t>Un</a:t>
            </a:r>
            <a:r>
              <a:rPr lang="en-US" sz="1600" dirty="0">
                <a:solidFill>
                  <a:schemeClr val="tx1"/>
                </a:solidFill>
                <a:latin typeface="Arial" panose="020B0604020202020204" pitchFamily="34" charset="0"/>
                <a:cs typeface="Arial" panose="020B0604020202020204" pitchFamily="34" charset="0"/>
              </a:rPr>
              <a:t>expected </a:t>
            </a:r>
            <a:r>
              <a:rPr lang="en-US" sz="1600" dirty="0">
                <a:solidFill>
                  <a:srgbClr val="C00000"/>
                </a:solidFill>
                <a:latin typeface="Arial" panose="020B0604020202020204" pitchFamily="34" charset="0"/>
                <a:cs typeface="Arial" panose="020B0604020202020204" pitchFamily="34" charset="0"/>
              </a:rPr>
              <a:t>Un</a:t>
            </a:r>
            <a:r>
              <a:rPr lang="en-US" sz="1600" dirty="0">
                <a:solidFill>
                  <a:schemeClr val="tx1"/>
                </a:solidFill>
                <a:latin typeface="Arial" panose="020B0604020202020204" pitchFamily="34" charset="0"/>
                <a:cs typeface="Arial" panose="020B0604020202020204" pitchFamily="34" charset="0"/>
              </a:rPr>
              <a:t>acceptable</a:t>
            </a:r>
          </a:p>
          <a:p>
            <a:pPr algn="ctr"/>
            <a:r>
              <a:rPr lang="en-US" sz="1600" dirty="0">
                <a:solidFill>
                  <a:schemeClr val="tx1"/>
                </a:solidFill>
                <a:latin typeface="Arial" panose="020B0604020202020204" pitchFamily="34" charset="0"/>
                <a:cs typeface="Arial" panose="020B0604020202020204" pitchFamily="34" charset="0"/>
              </a:rPr>
              <a:t>Emergence</a:t>
            </a:r>
          </a:p>
        </p:txBody>
      </p:sp>
      <p:sp>
        <p:nvSpPr>
          <p:cNvPr id="8" name="Rounded Rectangle 7">
            <a:extLst>
              <a:ext uri="{FF2B5EF4-FFF2-40B4-BE49-F238E27FC236}">
                <a16:creationId xmlns:a16="http://schemas.microsoft.com/office/drawing/2014/main" id="{672C173F-BA1B-0D4F-BCAC-E7C811326B6E}"/>
              </a:ext>
            </a:extLst>
          </p:cNvPr>
          <p:cNvSpPr/>
          <p:nvPr/>
        </p:nvSpPr>
        <p:spPr>
          <a:xfrm>
            <a:off x="5894320" y="3469078"/>
            <a:ext cx="1630863" cy="1031620"/>
          </a:xfrm>
          <a:prstGeom prst="roundRect">
            <a:avLst/>
          </a:prstGeom>
          <a:ln w="1905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Expected </a:t>
            </a:r>
            <a:r>
              <a:rPr lang="en-US" sz="1600" dirty="0">
                <a:solidFill>
                  <a:srgbClr val="C00000"/>
                </a:solidFill>
                <a:latin typeface="Arial" panose="020B0604020202020204" pitchFamily="34" charset="0"/>
                <a:cs typeface="Arial" panose="020B0604020202020204" pitchFamily="34" charset="0"/>
              </a:rPr>
              <a:t>Un</a:t>
            </a:r>
            <a:r>
              <a:rPr lang="en-US" sz="1600" dirty="0">
                <a:solidFill>
                  <a:schemeClr val="tx1"/>
                </a:solidFill>
                <a:latin typeface="Arial" panose="020B0604020202020204" pitchFamily="34" charset="0"/>
                <a:cs typeface="Arial" panose="020B0604020202020204" pitchFamily="34" charset="0"/>
              </a:rPr>
              <a:t>acceptable</a:t>
            </a:r>
          </a:p>
          <a:p>
            <a:pPr algn="ctr"/>
            <a:r>
              <a:rPr lang="en-US" sz="1600" dirty="0">
                <a:solidFill>
                  <a:schemeClr val="tx1"/>
                </a:solidFill>
                <a:latin typeface="Arial" panose="020B0604020202020204" pitchFamily="34" charset="0"/>
                <a:cs typeface="Arial" panose="020B0604020202020204" pitchFamily="34" charset="0"/>
              </a:rPr>
              <a:t>Emergence</a:t>
            </a:r>
          </a:p>
        </p:txBody>
      </p:sp>
      <p:sp>
        <p:nvSpPr>
          <p:cNvPr id="9" name="Rounded Rectangle 8">
            <a:extLst>
              <a:ext uri="{FF2B5EF4-FFF2-40B4-BE49-F238E27FC236}">
                <a16:creationId xmlns:a16="http://schemas.microsoft.com/office/drawing/2014/main" id="{7DB4FBA0-1A0E-D545-A2C4-C110784DAB1C}"/>
              </a:ext>
            </a:extLst>
          </p:cNvPr>
          <p:cNvSpPr/>
          <p:nvPr/>
        </p:nvSpPr>
        <p:spPr>
          <a:xfrm>
            <a:off x="10138049" y="2415310"/>
            <a:ext cx="1545951" cy="1031620"/>
          </a:xfrm>
          <a:prstGeom prst="roundRect">
            <a:avLst/>
          </a:prstGeom>
          <a:ln w="1905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rgbClr val="C00000"/>
                </a:solidFill>
                <a:latin typeface="Arial" panose="020B0604020202020204" pitchFamily="34" charset="0"/>
                <a:cs typeface="Arial" panose="020B0604020202020204" pitchFamily="34" charset="0"/>
              </a:rPr>
              <a:t>Un</a:t>
            </a:r>
            <a:r>
              <a:rPr lang="en-US" sz="1600" dirty="0">
                <a:solidFill>
                  <a:schemeClr val="tx1"/>
                </a:solidFill>
                <a:latin typeface="Arial" panose="020B0604020202020204" pitchFamily="34" charset="0"/>
                <a:cs typeface="Arial" panose="020B0604020202020204" pitchFamily="34" charset="0"/>
              </a:rPr>
              <a:t>expected Acceptable</a:t>
            </a:r>
          </a:p>
          <a:p>
            <a:pPr algn="ctr"/>
            <a:r>
              <a:rPr lang="en-US" sz="1600" dirty="0">
                <a:solidFill>
                  <a:schemeClr val="tx1"/>
                </a:solidFill>
                <a:latin typeface="Arial" panose="020B0604020202020204" pitchFamily="34" charset="0"/>
                <a:cs typeface="Arial" panose="020B0604020202020204" pitchFamily="34" charset="0"/>
              </a:rPr>
              <a:t>Emergence</a:t>
            </a:r>
          </a:p>
        </p:txBody>
      </p:sp>
      <p:sp>
        <p:nvSpPr>
          <p:cNvPr id="10" name="Rounded Rectangle 9">
            <a:extLst>
              <a:ext uri="{FF2B5EF4-FFF2-40B4-BE49-F238E27FC236}">
                <a16:creationId xmlns:a16="http://schemas.microsoft.com/office/drawing/2014/main" id="{52FC0703-BE52-6443-93BA-A39F59931162}"/>
              </a:ext>
            </a:extLst>
          </p:cNvPr>
          <p:cNvSpPr/>
          <p:nvPr/>
        </p:nvSpPr>
        <p:spPr>
          <a:xfrm>
            <a:off x="7571628" y="4554662"/>
            <a:ext cx="1630863" cy="1031620"/>
          </a:xfrm>
          <a:prstGeom prst="roundRect">
            <a:avLst/>
          </a:prstGeom>
          <a:ln w="1905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Expected Acceptable</a:t>
            </a:r>
          </a:p>
          <a:p>
            <a:pPr algn="ctr"/>
            <a:r>
              <a:rPr lang="en-US" sz="1600" dirty="0">
                <a:solidFill>
                  <a:schemeClr val="tx1"/>
                </a:solidFill>
                <a:latin typeface="Arial" panose="020B0604020202020204" pitchFamily="34" charset="0"/>
                <a:cs typeface="Arial" panose="020B0604020202020204" pitchFamily="34" charset="0"/>
              </a:rPr>
              <a:t>Emergence</a:t>
            </a:r>
          </a:p>
        </p:txBody>
      </p:sp>
      <p:sp>
        <p:nvSpPr>
          <p:cNvPr id="11" name="Oval 10">
            <a:extLst>
              <a:ext uri="{FF2B5EF4-FFF2-40B4-BE49-F238E27FC236}">
                <a16:creationId xmlns:a16="http://schemas.microsoft.com/office/drawing/2014/main" id="{70D12C5D-445A-1746-921E-D1674B55FA98}"/>
              </a:ext>
            </a:extLst>
          </p:cNvPr>
          <p:cNvSpPr/>
          <p:nvPr/>
        </p:nvSpPr>
        <p:spPr>
          <a:xfrm>
            <a:off x="8248905" y="5938946"/>
            <a:ext cx="269911" cy="271951"/>
          </a:xfrm>
          <a:prstGeom prst="ellipse">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5177C2AD-21FE-B74E-9914-946CF9B6BB7F}"/>
              </a:ext>
            </a:extLst>
          </p:cNvPr>
          <p:cNvSpPr/>
          <p:nvPr/>
        </p:nvSpPr>
        <p:spPr>
          <a:xfrm>
            <a:off x="7604346" y="1807586"/>
            <a:ext cx="263514" cy="2436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8143834-E8B0-3348-8F7A-4F2B3F9C5AED}"/>
              </a:ext>
            </a:extLst>
          </p:cNvPr>
          <p:cNvSpPr txBox="1"/>
          <p:nvPr/>
        </p:nvSpPr>
        <p:spPr>
          <a:xfrm>
            <a:off x="7394587" y="1505373"/>
            <a:ext cx="756361" cy="307777"/>
          </a:xfrm>
          <a:prstGeom prst="rect">
            <a:avLst/>
          </a:prstGeom>
          <a:noFill/>
          <a:ln>
            <a:noFill/>
          </a:ln>
        </p:spPr>
        <p:txBody>
          <a:bodyPr wrap="none" rtlCol="0">
            <a:spAutoFit/>
          </a:bodyPr>
          <a:lstStyle/>
          <a:p>
            <a:r>
              <a:rPr lang="en-US" sz="1400" dirty="0">
                <a:latin typeface="Arial" panose="020B0604020202020204" pitchFamily="34" charset="0"/>
                <a:cs typeface="Arial" panose="020B0604020202020204" pitchFamily="34" charset="0"/>
              </a:rPr>
              <a:t>START</a:t>
            </a:r>
          </a:p>
        </p:txBody>
      </p:sp>
      <p:cxnSp>
        <p:nvCxnSpPr>
          <p:cNvPr id="14" name="Straight Arrow Connector 13">
            <a:extLst>
              <a:ext uri="{FF2B5EF4-FFF2-40B4-BE49-F238E27FC236}">
                <a16:creationId xmlns:a16="http://schemas.microsoft.com/office/drawing/2014/main" id="{36BE9EBC-8F8F-8245-9924-5EDB48BE959B}"/>
              </a:ext>
            </a:extLst>
          </p:cNvPr>
          <p:cNvCxnSpPr>
            <a:cxnSpLocks/>
            <a:endCxn id="7" idx="0"/>
          </p:cNvCxnSpPr>
          <p:nvPr/>
        </p:nvCxnSpPr>
        <p:spPr>
          <a:xfrm>
            <a:off x="5071984" y="2267271"/>
            <a:ext cx="0" cy="1480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6B42F18-0D9E-744B-A657-00CFFEE7E779}"/>
              </a:ext>
            </a:extLst>
          </p:cNvPr>
          <p:cNvCxnSpPr>
            <a:cxnSpLocks/>
            <a:endCxn id="8" idx="0"/>
          </p:cNvCxnSpPr>
          <p:nvPr/>
        </p:nvCxnSpPr>
        <p:spPr>
          <a:xfrm>
            <a:off x="6709750" y="2266535"/>
            <a:ext cx="2" cy="12025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5BCFCA6-BC81-234E-A6DC-743401FF0ABB}"/>
              </a:ext>
            </a:extLst>
          </p:cNvPr>
          <p:cNvCxnSpPr>
            <a:cxnSpLocks/>
            <a:stCxn id="12" idx="6"/>
            <a:endCxn id="18" idx="1"/>
          </p:cNvCxnSpPr>
          <p:nvPr/>
        </p:nvCxnSpPr>
        <p:spPr>
          <a:xfrm flipV="1">
            <a:off x="7867861" y="1928047"/>
            <a:ext cx="381045" cy="13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ED8F432-1C04-9D4D-B5A6-48FC78DDA645}"/>
              </a:ext>
            </a:extLst>
          </p:cNvPr>
          <p:cNvSpPr txBox="1"/>
          <p:nvPr/>
        </p:nvSpPr>
        <p:spPr>
          <a:xfrm>
            <a:off x="8491469" y="5918735"/>
            <a:ext cx="564578" cy="307777"/>
          </a:xfrm>
          <a:prstGeom prst="rect">
            <a:avLst/>
          </a:prstGeom>
          <a:noFill/>
          <a:ln>
            <a:noFill/>
          </a:ln>
        </p:spPr>
        <p:txBody>
          <a:bodyPr wrap="none" rtlCol="0">
            <a:spAutoFit/>
          </a:bodyPr>
          <a:lstStyle/>
          <a:p>
            <a:r>
              <a:rPr lang="en-US" sz="1400" dirty="0">
                <a:latin typeface="Arial" panose="020B0604020202020204" pitchFamily="34" charset="0"/>
                <a:cs typeface="Arial" panose="020B0604020202020204" pitchFamily="34" charset="0"/>
              </a:rPr>
              <a:t>END</a:t>
            </a:r>
          </a:p>
        </p:txBody>
      </p:sp>
      <p:sp>
        <p:nvSpPr>
          <p:cNvPr id="18" name="Diamond 17">
            <a:extLst>
              <a:ext uri="{FF2B5EF4-FFF2-40B4-BE49-F238E27FC236}">
                <a16:creationId xmlns:a16="http://schemas.microsoft.com/office/drawing/2014/main" id="{DE10E751-4112-7946-A8AE-E0DFD65E506D}"/>
              </a:ext>
            </a:extLst>
          </p:cNvPr>
          <p:cNvSpPr/>
          <p:nvPr/>
        </p:nvSpPr>
        <p:spPr>
          <a:xfrm>
            <a:off x="8248905" y="1777124"/>
            <a:ext cx="275696" cy="301846"/>
          </a:xfrm>
          <a:prstGeom prst="diamond">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51B01BAA-CB42-9D46-972E-284584F0F70B}"/>
              </a:ext>
            </a:extLst>
          </p:cNvPr>
          <p:cNvCxnSpPr>
            <a:cxnSpLocks/>
            <a:endCxn id="9" idx="0"/>
          </p:cNvCxnSpPr>
          <p:nvPr/>
        </p:nvCxnSpPr>
        <p:spPr>
          <a:xfrm>
            <a:off x="10911024" y="2264710"/>
            <a:ext cx="1" cy="1506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30F7494-A024-C345-93C5-53A35B54D994}"/>
              </a:ext>
            </a:extLst>
          </p:cNvPr>
          <p:cNvCxnSpPr>
            <a:cxnSpLocks/>
            <a:stCxn id="18" idx="2"/>
            <a:endCxn id="10" idx="0"/>
          </p:cNvCxnSpPr>
          <p:nvPr/>
        </p:nvCxnSpPr>
        <p:spPr>
          <a:xfrm>
            <a:off x="8386754" y="2078970"/>
            <a:ext cx="306" cy="247569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7206C0C-CF6B-A445-9CE2-E910C051FA05}"/>
              </a:ext>
            </a:extLst>
          </p:cNvPr>
          <p:cNvCxnSpPr>
            <a:cxnSpLocks/>
            <a:stCxn id="10" idx="2"/>
            <a:endCxn id="11" idx="0"/>
          </p:cNvCxnSpPr>
          <p:nvPr/>
        </p:nvCxnSpPr>
        <p:spPr>
          <a:xfrm flipH="1">
            <a:off x="8383861" y="5586282"/>
            <a:ext cx="3199" cy="3526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BAAAF9F-D217-FE45-9285-F140394DE0BE}"/>
              </a:ext>
            </a:extLst>
          </p:cNvPr>
          <p:cNvSpPr txBox="1"/>
          <p:nvPr/>
        </p:nvSpPr>
        <p:spPr>
          <a:xfrm>
            <a:off x="9448943" y="3949666"/>
            <a:ext cx="1215632" cy="600164"/>
          </a:xfrm>
          <a:prstGeom prst="rect">
            <a:avLst/>
          </a:prstGeom>
          <a:noFill/>
          <a:ln>
            <a:noFill/>
          </a:ln>
        </p:spPr>
        <p:txBody>
          <a:bodyPr wrap="square" rtlCol="0">
            <a:spAutoFit/>
          </a:bodyPr>
          <a:lstStyle/>
          <a:p>
            <a:r>
              <a:rPr lang="en-US" sz="1100" dirty="0">
                <a:solidFill>
                  <a:srgbClr val="0070C0"/>
                </a:solidFill>
                <a:latin typeface="Arial" panose="020B0604020202020204" pitchFamily="34" charset="0"/>
                <a:cs typeface="Arial" panose="020B0604020202020204" pitchFamily="34" charset="0"/>
              </a:rPr>
              <a:t>insertion of circumstantial event(s)</a:t>
            </a:r>
          </a:p>
        </p:txBody>
      </p:sp>
      <p:sp>
        <p:nvSpPr>
          <p:cNvPr id="23" name="TextBox 22">
            <a:extLst>
              <a:ext uri="{FF2B5EF4-FFF2-40B4-BE49-F238E27FC236}">
                <a16:creationId xmlns:a16="http://schemas.microsoft.com/office/drawing/2014/main" id="{EAFC9E9B-6CF4-3440-8156-18D823BE4C10}"/>
              </a:ext>
            </a:extLst>
          </p:cNvPr>
          <p:cNvSpPr txBox="1"/>
          <p:nvPr/>
        </p:nvSpPr>
        <p:spPr>
          <a:xfrm>
            <a:off x="5844959" y="4549830"/>
            <a:ext cx="911237" cy="430887"/>
          </a:xfrm>
          <a:prstGeom prst="rect">
            <a:avLst/>
          </a:prstGeom>
          <a:noFill/>
          <a:ln>
            <a:noFill/>
          </a:ln>
        </p:spPr>
        <p:txBody>
          <a:bodyPr wrap="square" rtlCol="0">
            <a:spAutoFit/>
          </a:bodyPr>
          <a:lstStyle/>
          <a:p>
            <a:r>
              <a:rPr lang="en-US" sz="1100" dirty="0">
                <a:solidFill>
                  <a:srgbClr val="0070C0"/>
                </a:solidFill>
                <a:latin typeface="Arial" panose="020B0604020202020204" pitchFamily="34" charset="0"/>
                <a:cs typeface="Arial" panose="020B0604020202020204" pitchFamily="34" charset="0"/>
              </a:rPr>
              <a:t>mitigation of risk</a:t>
            </a:r>
          </a:p>
        </p:txBody>
      </p:sp>
      <p:cxnSp>
        <p:nvCxnSpPr>
          <p:cNvPr id="24" name="Straight Connector 23">
            <a:extLst>
              <a:ext uri="{FF2B5EF4-FFF2-40B4-BE49-F238E27FC236}">
                <a16:creationId xmlns:a16="http://schemas.microsoft.com/office/drawing/2014/main" id="{6F0F4F70-FCAC-2D49-8E19-010D85C1B54F}"/>
              </a:ext>
            </a:extLst>
          </p:cNvPr>
          <p:cNvCxnSpPr>
            <a:cxnSpLocks/>
          </p:cNvCxnSpPr>
          <p:nvPr/>
        </p:nvCxnSpPr>
        <p:spPr>
          <a:xfrm>
            <a:off x="5071983" y="2267271"/>
            <a:ext cx="58390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B5476746-ADFD-5B4D-BE8F-6F8F1243A9D2}"/>
              </a:ext>
            </a:extLst>
          </p:cNvPr>
          <p:cNvCxnSpPr>
            <a:cxnSpLocks/>
            <a:stCxn id="7" idx="2"/>
            <a:endCxn id="8" idx="1"/>
          </p:cNvCxnSpPr>
          <p:nvPr/>
        </p:nvCxnSpPr>
        <p:spPr>
          <a:xfrm rot="16200000" flipH="1">
            <a:off x="5214173" y="3304742"/>
            <a:ext cx="537957" cy="822336"/>
          </a:xfrm>
          <a:prstGeom prst="curved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CC0CFD2C-D6BC-5348-A286-4783DEA54B18}"/>
              </a:ext>
            </a:extLst>
          </p:cNvPr>
          <p:cNvCxnSpPr>
            <a:cxnSpLocks/>
            <a:stCxn id="8" idx="2"/>
            <a:endCxn id="10" idx="1"/>
          </p:cNvCxnSpPr>
          <p:nvPr/>
        </p:nvCxnSpPr>
        <p:spPr>
          <a:xfrm rot="16200000" flipH="1">
            <a:off x="6855802" y="4354647"/>
            <a:ext cx="569774" cy="861876"/>
          </a:xfrm>
          <a:prstGeom prst="curved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25A605B8-8B0B-4448-9A04-B0D022E9B7D6}"/>
              </a:ext>
            </a:extLst>
          </p:cNvPr>
          <p:cNvCxnSpPr>
            <a:cxnSpLocks/>
            <a:stCxn id="8" idx="2"/>
            <a:endCxn id="11" idx="2"/>
          </p:cNvCxnSpPr>
          <p:nvPr/>
        </p:nvCxnSpPr>
        <p:spPr>
          <a:xfrm rot="16200000" flipH="1">
            <a:off x="6692216" y="4518233"/>
            <a:ext cx="1574224" cy="1539153"/>
          </a:xfrm>
          <a:prstGeom prst="curved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CFCCA2F5-14D7-D84A-868C-60671B8E91B5}"/>
              </a:ext>
            </a:extLst>
          </p:cNvPr>
          <p:cNvCxnSpPr>
            <a:cxnSpLocks/>
            <a:stCxn id="9" idx="2"/>
            <a:endCxn id="10" idx="3"/>
          </p:cNvCxnSpPr>
          <p:nvPr/>
        </p:nvCxnSpPr>
        <p:spPr>
          <a:xfrm rot="5400000">
            <a:off x="9244988" y="3404434"/>
            <a:ext cx="1623542" cy="1708535"/>
          </a:xfrm>
          <a:prstGeom prst="curved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B1EACE93-D1E2-3B40-BB61-2CB3ECB0D434}"/>
              </a:ext>
            </a:extLst>
          </p:cNvPr>
          <p:cNvSpPr/>
          <p:nvPr/>
        </p:nvSpPr>
        <p:spPr>
          <a:xfrm>
            <a:off x="8291927" y="5984838"/>
            <a:ext cx="183440" cy="1873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0D388D6-D168-D647-8904-93156E8C8140}"/>
              </a:ext>
            </a:extLst>
          </p:cNvPr>
          <p:cNvSpPr txBox="1"/>
          <p:nvPr/>
        </p:nvSpPr>
        <p:spPr>
          <a:xfrm>
            <a:off x="4076131" y="3753604"/>
            <a:ext cx="1595311" cy="600164"/>
          </a:xfrm>
          <a:prstGeom prst="rect">
            <a:avLst/>
          </a:prstGeom>
          <a:noFill/>
          <a:ln>
            <a:noFill/>
          </a:ln>
        </p:spPr>
        <p:txBody>
          <a:bodyPr wrap="square" rtlCol="0">
            <a:spAutoFit/>
          </a:bodyPr>
          <a:lstStyle/>
          <a:p>
            <a:r>
              <a:rPr lang="en-US" sz="1100" dirty="0">
                <a:solidFill>
                  <a:srgbClr val="0070C0"/>
                </a:solidFill>
                <a:latin typeface="Arial" panose="020B0604020202020204" pitchFamily="34" charset="0"/>
                <a:cs typeface="Arial" panose="020B0604020202020204" pitchFamily="34" charset="0"/>
              </a:rPr>
              <a:t>logic modification and/or insertion of circumstantial event(s)</a:t>
            </a:r>
          </a:p>
        </p:txBody>
      </p:sp>
    </p:spTree>
    <p:extLst>
      <p:ext uri="{BB962C8B-B14F-4D97-AF65-F5344CB8AC3E}">
        <p14:creationId xmlns:p14="http://schemas.microsoft.com/office/powerpoint/2010/main" val="110316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8468-CAF9-46F4-B4B4-C1A0E0312DA9}"/>
              </a:ext>
            </a:extLst>
          </p:cNvPr>
          <p:cNvSpPr>
            <a:spLocks noGrp="1"/>
          </p:cNvSpPr>
          <p:nvPr>
            <p:ph type="title"/>
          </p:nvPr>
        </p:nvSpPr>
        <p:spPr>
          <a:xfrm>
            <a:off x="508000" y="914400"/>
            <a:ext cx="3149600" cy="694482"/>
          </a:xfrm>
        </p:spPr>
        <p:txBody>
          <a:bodyPr/>
          <a:lstStyle/>
          <a:p>
            <a:r>
              <a:rPr lang="en-US" dirty="0"/>
              <a:t>Take </a:t>
            </a:r>
            <a:r>
              <a:rPr lang="en-US" dirty="0" err="1"/>
              <a:t>Aways</a:t>
            </a:r>
            <a:endParaRPr lang="en-US" dirty="0"/>
          </a:p>
        </p:txBody>
      </p:sp>
      <p:sp>
        <p:nvSpPr>
          <p:cNvPr id="4" name="Content Placeholder 3">
            <a:extLst>
              <a:ext uri="{FF2B5EF4-FFF2-40B4-BE49-F238E27FC236}">
                <a16:creationId xmlns:a16="http://schemas.microsoft.com/office/drawing/2014/main" id="{16A91ECC-0418-40DC-A816-BB63B0AE2F3B}"/>
              </a:ext>
            </a:extLst>
          </p:cNvPr>
          <p:cNvSpPr>
            <a:spLocks noGrp="1"/>
          </p:cNvSpPr>
          <p:nvPr>
            <p:ph sz="quarter" idx="1"/>
          </p:nvPr>
        </p:nvSpPr>
        <p:spPr/>
        <p:txBody>
          <a:bodyPr vert="horz" anchor="t">
            <a:normAutofit lnSpcReduction="10000"/>
          </a:bodyPr>
          <a:lstStyle/>
          <a:p>
            <a:r>
              <a:rPr lang="en-US" sz="2000" dirty="0">
                <a:ea typeface="+mn-lt"/>
                <a:cs typeface="+mn-lt"/>
              </a:rPr>
              <a:t>We can systematically </a:t>
            </a:r>
            <a:r>
              <a:rPr lang="en-US" sz="2000" b="1" dirty="0">
                <a:solidFill>
                  <a:srgbClr val="002060"/>
                </a:solidFill>
                <a:ea typeface="+mn-lt"/>
                <a:cs typeface="+mn-lt"/>
              </a:rPr>
              <a:t>generate</a:t>
            </a:r>
            <a:r>
              <a:rPr lang="en-US" sz="2000" dirty="0">
                <a:ea typeface="+mn-lt"/>
                <a:cs typeface="+mn-lt"/>
              </a:rPr>
              <a:t> behavior scenarios and </a:t>
            </a:r>
            <a:r>
              <a:rPr lang="en-US" sz="2000" b="1" dirty="0">
                <a:solidFill>
                  <a:srgbClr val="002060"/>
                </a:solidFill>
                <a:ea typeface="+mn-lt"/>
                <a:cs typeface="+mn-lt"/>
              </a:rPr>
              <a:t>probe</a:t>
            </a:r>
            <a:r>
              <a:rPr lang="en-US" sz="2000" dirty="0">
                <a:ea typeface="+mn-lt"/>
                <a:cs typeface="+mn-lt"/>
              </a:rPr>
              <a:t> them </a:t>
            </a:r>
            <a:r>
              <a:rPr lang="en-US" sz="2000" b="1" dirty="0">
                <a:solidFill>
                  <a:srgbClr val="002060"/>
                </a:solidFill>
                <a:ea typeface="+mn-lt"/>
                <a:cs typeface="+mn-lt"/>
              </a:rPr>
              <a:t>for unexpected and unacceptable behaviors</a:t>
            </a:r>
            <a:r>
              <a:rPr lang="en-US" sz="2000" dirty="0">
                <a:ea typeface="+mn-lt"/>
                <a:cs typeface="+mn-lt"/>
              </a:rPr>
              <a:t>.</a:t>
            </a:r>
          </a:p>
          <a:p>
            <a:endParaRPr lang="en-US" sz="2000" dirty="0">
              <a:ea typeface="+mn-lt"/>
              <a:cs typeface="+mn-lt"/>
            </a:endParaRPr>
          </a:p>
          <a:p>
            <a:r>
              <a:rPr lang="en-US" sz="2000" dirty="0">
                <a:ea typeface="+mn-lt"/>
                <a:cs typeface="+mn-lt"/>
              </a:rPr>
              <a:t>This approach stands in contrast to the typical informal approach of specifying the known acceptable behaviors.</a:t>
            </a:r>
          </a:p>
          <a:p>
            <a:endParaRPr lang="en-US" sz="2000" dirty="0">
              <a:ea typeface="+mn-lt"/>
              <a:cs typeface="+mn-lt"/>
            </a:endParaRPr>
          </a:p>
          <a:p>
            <a:r>
              <a:rPr lang="en-US" sz="2000" dirty="0">
                <a:ea typeface="+mn-lt"/>
                <a:cs typeface="+mn-lt"/>
              </a:rPr>
              <a:t>We can uncover more behavior possibilities before they occur in the real system.</a:t>
            </a:r>
          </a:p>
          <a:p>
            <a:pPr lvl="1"/>
            <a:r>
              <a:rPr lang="en-US" sz="1500" dirty="0">
                <a:ea typeface="+mn-lt"/>
                <a:cs typeface="+mn-lt"/>
              </a:rPr>
              <a:t>It brings assumptions to the surface so that they can be formalized as requirements, achieving a more complete capture of expectations.</a:t>
            </a:r>
            <a:endParaRPr lang="en-US" sz="2000" dirty="0">
              <a:ea typeface="+mn-lt"/>
              <a:cs typeface="+mn-lt"/>
            </a:endParaRPr>
          </a:p>
          <a:p>
            <a:pPr marL="0" indent="0">
              <a:buNone/>
            </a:pPr>
            <a:endParaRPr lang="en-US" sz="2000" dirty="0">
              <a:ea typeface="+mn-lt"/>
              <a:cs typeface="+mn-lt"/>
            </a:endParaRPr>
          </a:p>
          <a:p>
            <a:r>
              <a:rPr lang="en-US" sz="2000" dirty="0">
                <a:ea typeface="+mn-lt"/>
                <a:cs typeface="+mn-lt"/>
              </a:rPr>
              <a:t>MP enables a </a:t>
            </a:r>
            <a:r>
              <a:rPr lang="en-US" sz="2000" b="1" dirty="0">
                <a:solidFill>
                  <a:srgbClr val="002060"/>
                </a:solidFill>
                <a:ea typeface="+mn-lt"/>
                <a:cs typeface="+mn-lt"/>
              </a:rPr>
              <a:t>new field of practice</a:t>
            </a:r>
            <a:r>
              <a:rPr lang="en-US" sz="2000" dirty="0">
                <a:ea typeface="+mn-lt"/>
                <a:cs typeface="+mn-lt"/>
              </a:rPr>
              <a:t> in which the human analyst develops and deploys </a:t>
            </a:r>
            <a:endParaRPr lang="en-US" sz="2000" dirty="0">
              <a:solidFill>
                <a:srgbClr val="000000"/>
              </a:solidFill>
              <a:ea typeface="+mn-lt"/>
              <a:cs typeface="+mn-lt"/>
            </a:endParaRPr>
          </a:p>
          <a:p>
            <a:pPr lvl="1"/>
            <a:r>
              <a:rPr lang="en-US" sz="2000" b="1" dirty="0">
                <a:solidFill>
                  <a:srgbClr val="002060"/>
                </a:solidFill>
                <a:ea typeface="+mn-lt"/>
                <a:cs typeface="+mn-lt"/>
              </a:rPr>
              <a:t>cognitive skills</a:t>
            </a:r>
            <a:r>
              <a:rPr lang="en-US" sz="2000" dirty="0">
                <a:ea typeface="+mn-lt"/>
                <a:cs typeface="+mn-lt"/>
              </a:rPr>
              <a:t> in ideation and reasoning, together with </a:t>
            </a:r>
            <a:endParaRPr lang="en-US" sz="2000" dirty="0">
              <a:solidFill>
                <a:srgbClr val="646B86"/>
              </a:solidFill>
              <a:ea typeface="+mn-lt"/>
              <a:cs typeface="+mn-lt"/>
            </a:endParaRPr>
          </a:p>
          <a:p>
            <a:pPr lvl="1"/>
            <a:r>
              <a:rPr lang="en-US" sz="2000" b="1" dirty="0">
                <a:solidFill>
                  <a:srgbClr val="002060"/>
                </a:solidFill>
                <a:ea typeface="+mn-lt"/>
                <a:cs typeface="+mn-lt"/>
              </a:rPr>
              <a:t>automated tools</a:t>
            </a:r>
            <a:r>
              <a:rPr lang="en-US" sz="2000" dirty="0">
                <a:ea typeface="+mn-lt"/>
                <a:cs typeface="+mn-lt"/>
              </a:rPr>
              <a:t> that handle the computationally intensive aspects of scenario generation and querying</a:t>
            </a:r>
            <a:endParaRPr lang="en-US" sz="2000" dirty="0"/>
          </a:p>
          <a:p>
            <a:endParaRPr lang="en-US" sz="2000" dirty="0">
              <a:ea typeface="+mn-lt"/>
              <a:cs typeface="+mn-lt"/>
            </a:endParaRPr>
          </a:p>
          <a:p>
            <a:endParaRPr lang="en-US" sz="2000" dirty="0">
              <a:ea typeface="+mn-lt"/>
              <a:cs typeface="+mn-lt"/>
            </a:endParaRPr>
          </a:p>
          <a:p>
            <a:endParaRPr lang="en-US" sz="2000" dirty="0">
              <a:solidFill>
                <a:srgbClr val="000000"/>
              </a:solidFill>
            </a:endParaRPr>
          </a:p>
        </p:txBody>
      </p:sp>
    </p:spTree>
    <p:extLst>
      <p:ext uri="{BB962C8B-B14F-4D97-AF65-F5344CB8AC3E}">
        <p14:creationId xmlns:p14="http://schemas.microsoft.com/office/powerpoint/2010/main" val="3194556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056" r="11389"/>
          <a:stretch/>
        </p:blipFill>
        <p:spPr>
          <a:xfrm>
            <a:off x="8087591" y="1908038"/>
            <a:ext cx="3810000" cy="3755871"/>
          </a:xfrm>
          <a:prstGeom prst="ellipse">
            <a:avLst/>
          </a:prstGeom>
        </p:spPr>
      </p:pic>
      <p:sp>
        <p:nvSpPr>
          <p:cNvPr id="7" name="Rectangle 6"/>
          <p:cNvSpPr/>
          <p:nvPr/>
        </p:nvSpPr>
        <p:spPr>
          <a:xfrm>
            <a:off x="3982112" y="584599"/>
            <a:ext cx="7915479" cy="1323439"/>
          </a:xfrm>
          <a:prstGeom prst="rect">
            <a:avLst/>
          </a:prstGeom>
        </p:spPr>
        <p:txBody>
          <a:bodyPr wrap="square" anchor="t">
            <a:spAutoFit/>
          </a:bodyPr>
          <a:lstStyle/>
          <a:p>
            <a:endParaRPr lang="en-US" sz="2000" dirty="0">
              <a:latin typeface="Arial"/>
              <a:cs typeface="Arial"/>
            </a:endParaRPr>
          </a:p>
          <a:p>
            <a:r>
              <a:rPr lang="en-US" sz="2000" dirty="0">
                <a:latin typeface="Century Gothic" panose="020B0502020202020204" pitchFamily="34" charset="0"/>
                <a:cs typeface="Arial"/>
              </a:rPr>
              <a:t>Monterey Phoenix and Related Work:  </a:t>
            </a:r>
            <a:endParaRPr lang="en-US" sz="2000" dirty="0">
              <a:latin typeface="Century Gothic" panose="020B0502020202020204" pitchFamily="34" charset="0"/>
              <a:cs typeface="Arial" pitchFamily="34" charset="0"/>
            </a:endParaRPr>
          </a:p>
          <a:p>
            <a:r>
              <a:rPr lang="en-US" sz="2000" dirty="0">
                <a:latin typeface="Century Gothic" panose="020B0502020202020204" pitchFamily="34" charset="0"/>
                <a:cs typeface="Arial"/>
                <a:hlinkClick r:id="" action="ppaction://noaction"/>
              </a:rPr>
              <a:t>https://wiki.nps.edu/display/mp</a:t>
            </a:r>
            <a:endParaRPr lang="en-US" sz="2000" dirty="0">
              <a:latin typeface="Century Gothic" panose="020B0502020202020204" pitchFamily="34" charset="0"/>
              <a:cs typeface="Arial"/>
              <a:hlinkClick r:id="rId4"/>
            </a:endParaRPr>
          </a:p>
          <a:p>
            <a:r>
              <a:rPr lang="en-US" sz="2000" dirty="0">
                <a:latin typeface="Century Gothic" panose="020B0502020202020204" pitchFamily="34" charset="0"/>
                <a:hlinkClick r:id="rId5"/>
              </a:rPr>
              <a:t>https://firebird.nps.edu</a:t>
            </a:r>
            <a:r>
              <a:rPr lang="en-US" sz="2000" dirty="0">
                <a:latin typeface="Century Gothic" panose="020B0502020202020204" pitchFamily="34" charset="0"/>
              </a:rPr>
              <a:t> </a:t>
            </a:r>
          </a:p>
        </p:txBody>
      </p:sp>
      <p:pic>
        <p:nvPicPr>
          <p:cNvPr id="8" name="Picture 2" descr="phoenix_logo_color-01nps"/>
          <p:cNvPicPr>
            <a:picLocks noChangeAspect="1" noChangeArrowheads="1"/>
          </p:cNvPicPr>
          <p:nvPr/>
        </p:nvPicPr>
        <p:blipFill>
          <a:blip r:embed="rId6" cstate="print">
            <a:extLst>
              <a:ext uri="{28A0092B-C50C-407E-A947-70E740481C1C}">
                <a14:useLocalDpi xmlns:a14="http://schemas.microsoft.com/office/drawing/2010/main" val="0"/>
              </a:ext>
            </a:extLst>
          </a:blip>
          <a:srcRect l="23692" t="4208" r="26526" b="17540"/>
          <a:stretch>
            <a:fillRect/>
          </a:stretch>
        </p:blipFill>
        <p:spPr bwMode="auto">
          <a:xfrm>
            <a:off x="4106113" y="2832427"/>
            <a:ext cx="3656966" cy="22339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AEAEA"/>
                  </a:outerShdw>
                </a:effectLst>
              </a14:hiddenEffects>
            </a:ext>
          </a:extLst>
        </p:spPr>
      </p:pic>
      <p:sp>
        <p:nvSpPr>
          <p:cNvPr id="3" name="TextBox 2"/>
          <p:cNvSpPr txBox="1"/>
          <p:nvPr/>
        </p:nvSpPr>
        <p:spPr>
          <a:xfrm>
            <a:off x="3982112" y="6047314"/>
            <a:ext cx="5129930" cy="369332"/>
          </a:xfrm>
          <a:prstGeom prst="rect">
            <a:avLst/>
          </a:prstGeom>
          <a:noFill/>
        </p:spPr>
        <p:txBody>
          <a:bodyPr wrap="none" rtlCol="0">
            <a:spAutoFit/>
          </a:bodyPr>
          <a:lstStyle/>
          <a:p>
            <a:r>
              <a:rPr lang="en-US" dirty="0">
                <a:latin typeface="Century Gothic" panose="020B0502020202020204" pitchFamily="34" charset="0"/>
              </a:rPr>
              <a:t>Kristin Giammarco:  </a:t>
            </a:r>
            <a:r>
              <a:rPr lang="en-US" dirty="0" err="1">
                <a:latin typeface="Century Gothic" panose="020B0502020202020204" pitchFamily="34" charset="0"/>
              </a:rPr>
              <a:t>kmgiamma</a:t>
            </a:r>
            <a:r>
              <a:rPr lang="en-US" dirty="0">
                <a:latin typeface="Century Gothic" panose="020B0502020202020204" pitchFamily="34" charset="0"/>
              </a:rPr>
              <a:t> (at) </a:t>
            </a:r>
            <a:r>
              <a:rPr lang="en-US" dirty="0" err="1">
                <a:latin typeface="Century Gothic" panose="020B0502020202020204" pitchFamily="34" charset="0"/>
              </a:rPr>
              <a:t>nps.edu</a:t>
            </a:r>
            <a:endParaRPr lang="en-US" dirty="0">
              <a:latin typeface="Century Gothic" panose="020B0502020202020204" pitchFamily="34" charset="0"/>
            </a:endParaRPr>
          </a:p>
        </p:txBody>
      </p:sp>
    </p:spTree>
    <p:extLst>
      <p:ext uri="{BB962C8B-B14F-4D97-AF65-F5344CB8AC3E}">
        <p14:creationId xmlns:p14="http://schemas.microsoft.com/office/powerpoint/2010/main" val="337023572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unseling Clients in First-responder Careers | Bradley University Online">
            <a:extLst>
              <a:ext uri="{FF2B5EF4-FFF2-40B4-BE49-F238E27FC236}">
                <a16:creationId xmlns:a16="http://schemas.microsoft.com/office/drawing/2014/main" id="{012328AB-A5E7-B04D-BCD8-EFF11FD2B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709" y="2032922"/>
            <a:ext cx="5384800" cy="35924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3DE96F-F573-964F-B1C2-A7156B5ED9C5}"/>
              </a:ext>
            </a:extLst>
          </p:cNvPr>
          <p:cNvSpPr>
            <a:spLocks noGrp="1"/>
          </p:cNvSpPr>
          <p:nvPr>
            <p:ph type="title"/>
          </p:nvPr>
        </p:nvSpPr>
        <p:spPr/>
        <p:txBody>
          <a:bodyPr/>
          <a:lstStyle/>
          <a:p>
            <a:r>
              <a:rPr lang="en-US" dirty="0"/>
              <a:t>Consider these scenarios.</a:t>
            </a:r>
          </a:p>
        </p:txBody>
      </p:sp>
      <p:sp>
        <p:nvSpPr>
          <p:cNvPr id="3" name="Content Placeholder 2">
            <a:extLst>
              <a:ext uri="{FF2B5EF4-FFF2-40B4-BE49-F238E27FC236}">
                <a16:creationId xmlns:a16="http://schemas.microsoft.com/office/drawing/2014/main" id="{251FDF65-83FC-1B48-AE14-65751FF670B4}"/>
              </a:ext>
            </a:extLst>
          </p:cNvPr>
          <p:cNvSpPr>
            <a:spLocks noGrp="1"/>
          </p:cNvSpPr>
          <p:nvPr>
            <p:ph sz="half" idx="1"/>
          </p:nvPr>
        </p:nvSpPr>
        <p:spPr/>
        <p:txBody>
          <a:bodyPr>
            <a:normAutofit/>
          </a:bodyPr>
          <a:lstStyle/>
          <a:p>
            <a:r>
              <a:rPr lang="en-US" sz="2400" dirty="0"/>
              <a:t>A medical first responder administers a rescue medication to an unconscious patient, unaware that a bystander already administered it.</a:t>
            </a:r>
          </a:p>
        </p:txBody>
      </p:sp>
      <p:pic>
        <p:nvPicPr>
          <p:cNvPr id="9" name="Graphic 8">
            <a:extLst>
              <a:ext uri="{FF2B5EF4-FFF2-40B4-BE49-F238E27FC236}">
                <a16:creationId xmlns:a16="http://schemas.microsoft.com/office/drawing/2014/main" id="{02443007-98AF-2B48-BB2D-4F0A0CD3C3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5609" y="5498409"/>
            <a:ext cx="2603500" cy="127000"/>
          </a:xfrm>
          <a:prstGeom prst="rect">
            <a:avLst/>
          </a:prstGeom>
        </p:spPr>
      </p:pic>
      <p:sp>
        <p:nvSpPr>
          <p:cNvPr id="10" name="Rectangle 9">
            <a:extLst>
              <a:ext uri="{FF2B5EF4-FFF2-40B4-BE49-F238E27FC236}">
                <a16:creationId xmlns:a16="http://schemas.microsoft.com/office/drawing/2014/main" id="{F75AE2AB-3F41-A34E-8AB7-9DC8975F34E9}"/>
              </a:ext>
            </a:extLst>
          </p:cNvPr>
          <p:cNvSpPr/>
          <p:nvPr/>
        </p:nvSpPr>
        <p:spPr>
          <a:xfrm>
            <a:off x="402336" y="5853273"/>
            <a:ext cx="5274564" cy="400110"/>
          </a:xfrm>
          <a:prstGeom prst="rect">
            <a:avLst/>
          </a:prstGeom>
        </p:spPr>
        <p:txBody>
          <a:bodyPr wrap="square">
            <a:spAutoFit/>
          </a:bodyPr>
          <a:lstStyle/>
          <a:p>
            <a:r>
              <a:rPr lang="en-US" sz="1000" dirty="0">
                <a:solidFill>
                  <a:srgbClr val="172B4D"/>
                </a:solidFill>
                <a:latin typeface="Helvetica" pitchFamily="2" charset="0"/>
              </a:rPr>
              <a:t>Bryant, Jordan (2016).  "</a:t>
            </a:r>
            <a:r>
              <a:rPr lang="en-US" sz="1000" dirty="0">
                <a:solidFill>
                  <a:srgbClr val="3B73AF"/>
                </a:solidFill>
                <a:latin typeface="Helvetica" pitchFamily="2" charset="0"/>
                <a:hlinkClick r:id="rId5"/>
              </a:rPr>
              <a:t>Using Monterey Phoenix to analyze an alternative process for administering Naloxone</a:t>
            </a:r>
            <a:r>
              <a:rPr lang="en-US" sz="1000" dirty="0">
                <a:solidFill>
                  <a:srgbClr val="172B4D"/>
                </a:solidFill>
                <a:latin typeface="Helvetica" pitchFamily="2" charset="0"/>
              </a:rPr>
              <a:t>," mentored by Kristin Giammarco (NPS) and Rick Schlegel (EMT).</a:t>
            </a:r>
            <a:endParaRPr lang="en-US" sz="1000" b="0" i="0" dirty="0">
              <a:solidFill>
                <a:srgbClr val="172B4D"/>
              </a:solidFill>
              <a:effectLst/>
              <a:latin typeface="Helvetica" pitchFamily="2" charset="0"/>
            </a:endParaRPr>
          </a:p>
        </p:txBody>
      </p:sp>
    </p:spTree>
    <p:extLst>
      <p:ext uri="{BB962C8B-B14F-4D97-AF65-F5344CB8AC3E}">
        <p14:creationId xmlns:p14="http://schemas.microsoft.com/office/powerpoint/2010/main" val="1683705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8468-CAF9-46F4-B4B4-C1A0E0312DA9}"/>
              </a:ext>
            </a:extLst>
          </p:cNvPr>
          <p:cNvSpPr>
            <a:spLocks noGrp="1"/>
          </p:cNvSpPr>
          <p:nvPr>
            <p:ph type="title" idx="4294967295"/>
          </p:nvPr>
        </p:nvSpPr>
        <p:spPr>
          <a:xfrm>
            <a:off x="221226" y="176980"/>
            <a:ext cx="3149600" cy="766916"/>
          </a:xfrm>
        </p:spPr>
        <p:txBody>
          <a:bodyPr>
            <a:normAutofit fontScale="90000"/>
          </a:bodyPr>
          <a:lstStyle/>
          <a:p>
            <a:r>
              <a:rPr lang="en-US" dirty="0"/>
              <a:t>Control Activity:</a:t>
            </a:r>
          </a:p>
        </p:txBody>
      </p:sp>
      <p:pic>
        <p:nvPicPr>
          <p:cNvPr id="32" name="Picture 31">
            <a:extLst>
              <a:ext uri="{FF2B5EF4-FFF2-40B4-BE49-F238E27FC236}">
                <a16:creationId xmlns:a16="http://schemas.microsoft.com/office/drawing/2014/main" id="{F2EAC7B3-37F8-E945-A1BD-D49B45A270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1170" y="5014055"/>
            <a:ext cx="555553" cy="1198824"/>
          </a:xfrm>
          <a:prstGeom prst="rect">
            <a:avLst/>
          </a:prstGeom>
        </p:spPr>
      </p:pic>
      <p:sp>
        <p:nvSpPr>
          <p:cNvPr id="33" name="Cloud Callout 32">
            <a:extLst>
              <a:ext uri="{FF2B5EF4-FFF2-40B4-BE49-F238E27FC236}">
                <a16:creationId xmlns:a16="http://schemas.microsoft.com/office/drawing/2014/main" id="{D308D46D-8833-FF45-885C-8570028C1719}"/>
              </a:ext>
            </a:extLst>
          </p:cNvPr>
          <p:cNvSpPr/>
          <p:nvPr/>
        </p:nvSpPr>
        <p:spPr>
          <a:xfrm>
            <a:off x="1764862" y="3391487"/>
            <a:ext cx="4744631" cy="2145421"/>
          </a:xfrm>
          <a:prstGeom prst="cloudCallout">
            <a:avLst>
              <a:gd name="adj1" fmla="val -66696"/>
              <a:gd name="adj2" fmla="val 27972"/>
            </a:avLst>
          </a:prstGeom>
          <a:solidFill>
            <a:srgbClr val="FFF8C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ysClr val="windowText" lastClr="000000"/>
              </a:solidFill>
            </a:endParaRPr>
          </a:p>
        </p:txBody>
      </p:sp>
      <p:sp>
        <p:nvSpPr>
          <p:cNvPr id="34" name="Rectangle 33">
            <a:extLst>
              <a:ext uri="{FF2B5EF4-FFF2-40B4-BE49-F238E27FC236}">
                <a16:creationId xmlns:a16="http://schemas.microsoft.com/office/drawing/2014/main" id="{A562C75B-235B-7A4E-BD15-92E0A0A700E7}"/>
              </a:ext>
            </a:extLst>
          </p:cNvPr>
          <p:cNvSpPr/>
          <p:nvPr/>
        </p:nvSpPr>
        <p:spPr>
          <a:xfrm>
            <a:off x="2289677" y="3755581"/>
            <a:ext cx="3293981" cy="1477328"/>
          </a:xfrm>
          <a:prstGeom prst="rect">
            <a:avLst/>
          </a:prstGeom>
        </p:spPr>
        <p:txBody>
          <a:bodyPr wrap="square">
            <a:spAutoFit/>
          </a:bodyPr>
          <a:lstStyle/>
          <a:p>
            <a:pPr algn="ctr"/>
            <a:r>
              <a:rPr lang="en-US" dirty="0">
                <a:solidFill>
                  <a:sysClr val="windowText" lastClr="000000"/>
                </a:solidFill>
                <a:latin typeface="Comic Sans MS" panose="030F0902030302020204" pitchFamily="66" charset="0"/>
              </a:rPr>
              <a:t>The UAV is forced to land at an alternative site or is lost in a crash before the end of the mission.</a:t>
            </a:r>
            <a:endParaRPr lang="en-US" dirty="0">
              <a:latin typeface="Apple Color Emoji" pitchFamily="2" charset="0"/>
            </a:endParaRPr>
          </a:p>
          <a:p>
            <a:pPr algn="ctr"/>
            <a:endParaRPr lang="en-US" dirty="0">
              <a:solidFill>
                <a:sysClr val="windowText" lastClr="000000"/>
              </a:solidFill>
              <a:latin typeface="Comic Sans MS" panose="030F0902030302020204" pitchFamily="66" charset="0"/>
            </a:endParaRPr>
          </a:p>
        </p:txBody>
      </p:sp>
      <p:sp>
        <p:nvSpPr>
          <p:cNvPr id="35" name="Rectangle 34">
            <a:extLst>
              <a:ext uri="{FF2B5EF4-FFF2-40B4-BE49-F238E27FC236}">
                <a16:creationId xmlns:a16="http://schemas.microsoft.com/office/drawing/2014/main" id="{F108B23D-9115-0340-B413-827FD1FFD38D}"/>
              </a:ext>
            </a:extLst>
          </p:cNvPr>
          <p:cNvSpPr/>
          <p:nvPr/>
        </p:nvSpPr>
        <p:spPr>
          <a:xfrm>
            <a:off x="3886959" y="4935984"/>
            <a:ext cx="1098098" cy="707886"/>
          </a:xfrm>
          <a:prstGeom prst="rect">
            <a:avLst/>
          </a:prstGeom>
        </p:spPr>
        <p:txBody>
          <a:bodyPr wrap="square">
            <a:spAutoFit/>
          </a:bodyPr>
          <a:lstStyle/>
          <a:p>
            <a:r>
              <a:rPr lang="en-US" sz="4000" dirty="0">
                <a:latin typeface="Apple Color Emoji" pitchFamily="2" charset="0"/>
              </a:rPr>
              <a:t>👎</a:t>
            </a:r>
            <a:endParaRPr lang="en-US" sz="4000" dirty="0">
              <a:effectLst/>
              <a:latin typeface="Apple Color Emoji" pitchFamily="2" charset="0"/>
            </a:endParaRPr>
          </a:p>
        </p:txBody>
      </p:sp>
      <p:sp>
        <p:nvSpPr>
          <p:cNvPr id="36" name="Rounded Rectangle 35">
            <a:extLst>
              <a:ext uri="{FF2B5EF4-FFF2-40B4-BE49-F238E27FC236}">
                <a16:creationId xmlns:a16="http://schemas.microsoft.com/office/drawing/2014/main" id="{1C5F1200-D66E-874F-AE04-E63401BD0B2B}"/>
              </a:ext>
            </a:extLst>
          </p:cNvPr>
          <p:cNvSpPr/>
          <p:nvPr/>
        </p:nvSpPr>
        <p:spPr>
          <a:xfrm>
            <a:off x="1860487" y="5203145"/>
            <a:ext cx="1545951" cy="1031620"/>
          </a:xfrm>
          <a:prstGeom prst="roundRect">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Unexpected Unacceptable</a:t>
            </a:r>
          </a:p>
          <a:p>
            <a:pPr algn="ctr"/>
            <a:r>
              <a:rPr lang="en-US" sz="1600" dirty="0">
                <a:solidFill>
                  <a:schemeClr val="tx1"/>
                </a:solidFill>
                <a:latin typeface="Arial" panose="020B0604020202020204" pitchFamily="34" charset="0"/>
                <a:cs typeface="Arial" panose="020B0604020202020204" pitchFamily="34" charset="0"/>
              </a:rPr>
              <a:t>Emergence</a:t>
            </a:r>
          </a:p>
        </p:txBody>
      </p:sp>
      <p:sp>
        <p:nvSpPr>
          <p:cNvPr id="30" name="Rectangle 29">
            <a:extLst>
              <a:ext uri="{FF2B5EF4-FFF2-40B4-BE49-F238E27FC236}">
                <a16:creationId xmlns:a16="http://schemas.microsoft.com/office/drawing/2014/main" id="{68FA5B9C-70FF-1640-910E-386C815EC7C4}"/>
              </a:ext>
            </a:extLst>
          </p:cNvPr>
          <p:cNvSpPr/>
          <p:nvPr/>
        </p:nvSpPr>
        <p:spPr>
          <a:xfrm>
            <a:off x="311170" y="1214130"/>
            <a:ext cx="6623789" cy="1477328"/>
          </a:xfrm>
          <a:prstGeom prst="rect">
            <a:avLst/>
          </a:prstGeom>
        </p:spPr>
        <p:txBody>
          <a:bodyPr wrap="square">
            <a:spAutoFit/>
          </a:bodyPr>
          <a:lstStyle/>
          <a:p>
            <a:pPr marL="285750" indent="-285750">
              <a:buFont typeface="Arial" panose="020B0604020202020204" pitchFamily="34" charset="0"/>
              <a:buChar char="•"/>
            </a:pPr>
            <a:r>
              <a:rPr lang="en-US" dirty="0">
                <a:hlinkClick r:id="rId4" action="ppaction://hlinksldjump"/>
              </a:rPr>
              <a:t>Find and remove unnecessary redundancy in model logic</a:t>
            </a:r>
            <a:r>
              <a:rPr lang="en-US" dirty="0"/>
              <a:t>.  </a:t>
            </a:r>
          </a:p>
          <a:p>
            <a:pPr marL="285750" indent="-285750">
              <a:buFont typeface="Arial" panose="020B0604020202020204" pitchFamily="34" charset="0"/>
              <a:buChar char="•"/>
            </a:pPr>
            <a:r>
              <a:rPr lang="en-US" dirty="0">
                <a:hlinkClick r:id="rId5" action="ppaction://hlinksldjump"/>
              </a:rPr>
              <a:t>Add new circumstantial events </a:t>
            </a:r>
            <a:r>
              <a:rPr lang="en-US" dirty="0" err="1">
                <a:latin typeface="Courier New" panose="02070309020205020404" pitchFamily="49" charset="0"/>
                <a:cs typeface="Courier New" panose="02070309020205020404" pitchFamily="49" charset="0"/>
              </a:rPr>
              <a:t>Land_at_alternative_site</a:t>
            </a:r>
            <a:r>
              <a:rPr lang="en-US" dirty="0">
                <a:latin typeface="Courier New" panose="02070309020205020404" pitchFamily="49" charset="0"/>
                <a:cs typeface="Courier New" panose="02070309020205020404" pitchFamily="49" charset="0"/>
              </a:rPr>
              <a:t> </a:t>
            </a:r>
            <a:r>
              <a:rPr lang="en-US" dirty="0"/>
              <a:t>and </a:t>
            </a:r>
            <a:r>
              <a:rPr lang="en-US" dirty="0">
                <a:latin typeface="Courier New" panose="02070309020205020404" pitchFamily="49" charset="0"/>
                <a:cs typeface="Courier New" panose="02070309020205020404" pitchFamily="49" charset="0"/>
              </a:rPr>
              <a:t>Crash</a:t>
            </a:r>
            <a:r>
              <a:rPr lang="en-US" dirty="0"/>
              <a:t> to the UAV composite event as alternatives to returning to base.  </a:t>
            </a:r>
          </a:p>
          <a:p>
            <a:pPr marL="285750" indent="-285750">
              <a:buFont typeface="Arial" panose="020B0604020202020204" pitchFamily="34" charset="0"/>
              <a:buChar char="•"/>
            </a:pPr>
            <a:r>
              <a:rPr lang="en-US" dirty="0"/>
              <a:t>Downgrade elucidated behaviors to expected behavior. </a:t>
            </a:r>
          </a:p>
        </p:txBody>
      </p:sp>
      <p:sp>
        <p:nvSpPr>
          <p:cNvPr id="37" name="Rectangle 36">
            <a:extLst>
              <a:ext uri="{FF2B5EF4-FFF2-40B4-BE49-F238E27FC236}">
                <a16:creationId xmlns:a16="http://schemas.microsoft.com/office/drawing/2014/main" id="{B52F7B9D-35C2-9F4B-BFD6-83EF1B11A44E}"/>
              </a:ext>
            </a:extLst>
          </p:cNvPr>
          <p:cNvSpPr/>
          <p:nvPr/>
        </p:nvSpPr>
        <p:spPr>
          <a:xfrm>
            <a:off x="7364149" y="1216424"/>
            <a:ext cx="4169090" cy="4247317"/>
          </a:xfrm>
          <a:prstGeom prst="rect">
            <a:avLst/>
          </a:prstGeom>
        </p:spPr>
        <p:txBody>
          <a:bodyPr wrap="square">
            <a:spAutoFit/>
          </a:bodyPr>
          <a:lstStyle/>
          <a:p>
            <a:r>
              <a:rPr lang="en-US" b="1" dirty="0"/>
              <a:t>Discovered Requirements:</a:t>
            </a:r>
          </a:p>
          <a:p>
            <a:r>
              <a:rPr lang="en-US" dirty="0"/>
              <a:t>In order from least to most conservative:</a:t>
            </a:r>
          </a:p>
          <a:p>
            <a:r>
              <a:rPr lang="en-US" dirty="0"/>
              <a:t>        </a:t>
            </a:r>
          </a:p>
          <a:p>
            <a:pPr marL="285750" indent="-285750">
              <a:buFont typeface="Arial" panose="020B0604020202020204" pitchFamily="34" charset="0"/>
              <a:buChar char="•"/>
            </a:pPr>
            <a:r>
              <a:rPr lang="en-US" dirty="0"/>
              <a:t>If in a bingo fuel condition, the UAV shall request permission from the Swarm Operator to change course to track any new targets found.</a:t>
            </a:r>
          </a:p>
          <a:p>
            <a:pPr marL="285750" indent="-285750">
              <a:buFont typeface="Arial" panose="020B0604020202020204" pitchFamily="34" charset="0"/>
              <a:buChar char="•"/>
            </a:pPr>
            <a:r>
              <a:rPr lang="en-US" dirty="0"/>
              <a:t>If a possible target emerges during a bingo fuel condition, the UAV shall send the last known location of the target to the Swarm Operator and continue to return to base.</a:t>
            </a:r>
          </a:p>
          <a:p>
            <a:pPr marL="285750" indent="-285750">
              <a:buFont typeface="Arial" panose="020B0604020202020204" pitchFamily="34" charset="0"/>
              <a:buChar char="•"/>
            </a:pPr>
            <a:r>
              <a:rPr lang="en-US" dirty="0"/>
              <a:t>The UAV shall track targets only if it is in a non-bingo fuel condition.</a:t>
            </a:r>
          </a:p>
        </p:txBody>
      </p:sp>
      <p:sp>
        <p:nvSpPr>
          <p:cNvPr id="3" name="Slide Number Placeholder 2">
            <a:extLst>
              <a:ext uri="{FF2B5EF4-FFF2-40B4-BE49-F238E27FC236}">
                <a16:creationId xmlns:a16="http://schemas.microsoft.com/office/drawing/2014/main" id="{C3957EFE-23D0-CB4A-9363-0903DD4CAE95}"/>
              </a:ext>
            </a:extLst>
          </p:cNvPr>
          <p:cNvSpPr>
            <a:spLocks noGrp="1"/>
          </p:cNvSpPr>
          <p:nvPr>
            <p:ph type="sldNum" sz="quarter" idx="4"/>
          </p:nvPr>
        </p:nvSpPr>
        <p:spPr/>
        <p:txBody>
          <a:bodyPr/>
          <a:lstStyle/>
          <a:p>
            <a:fld id="{A90A2C8C-684C-0E41-9BBE-AF144EDDED84}" type="slidenum">
              <a:rPr lang="en-US" smtClean="0"/>
              <a:pPr/>
              <a:t>20</a:t>
            </a:fld>
            <a:endParaRPr lang="en-US"/>
          </a:p>
        </p:txBody>
      </p:sp>
    </p:spTree>
    <p:extLst>
      <p:ext uri="{BB962C8B-B14F-4D97-AF65-F5344CB8AC3E}">
        <p14:creationId xmlns:p14="http://schemas.microsoft.com/office/powerpoint/2010/main" val="1558301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9D13F-B108-8745-B822-C106959A3FAF}"/>
              </a:ext>
            </a:extLst>
          </p:cNvPr>
          <p:cNvPicPr>
            <a:picLocks noChangeAspect="1"/>
          </p:cNvPicPr>
          <p:nvPr/>
        </p:nvPicPr>
        <p:blipFill rotWithShape="1">
          <a:blip r:embed="rId3"/>
          <a:srcRect l="4563" t="25897" r="75324" b="31785"/>
          <a:stretch/>
        </p:blipFill>
        <p:spPr>
          <a:xfrm>
            <a:off x="788993" y="223980"/>
            <a:ext cx="4682658" cy="6410039"/>
          </a:xfrm>
          <a:prstGeom prst="rect">
            <a:avLst/>
          </a:prstGeom>
        </p:spPr>
      </p:pic>
      <p:pic>
        <p:nvPicPr>
          <p:cNvPr id="6" name="Picture 5">
            <a:extLst>
              <a:ext uri="{FF2B5EF4-FFF2-40B4-BE49-F238E27FC236}">
                <a16:creationId xmlns:a16="http://schemas.microsoft.com/office/drawing/2014/main" id="{425EA4BC-D0B9-354D-A192-DBFEEDF2C35E}"/>
              </a:ext>
            </a:extLst>
          </p:cNvPr>
          <p:cNvPicPr>
            <a:picLocks noChangeAspect="1"/>
          </p:cNvPicPr>
          <p:nvPr/>
        </p:nvPicPr>
        <p:blipFill>
          <a:blip r:embed="rId4"/>
          <a:stretch>
            <a:fillRect/>
          </a:stretch>
        </p:blipFill>
        <p:spPr>
          <a:xfrm>
            <a:off x="6422648" y="0"/>
            <a:ext cx="5520467" cy="6858000"/>
          </a:xfrm>
          <a:prstGeom prst="rect">
            <a:avLst/>
          </a:prstGeom>
        </p:spPr>
      </p:pic>
      <p:sp>
        <p:nvSpPr>
          <p:cNvPr id="7" name="Rectangle 6">
            <a:extLst>
              <a:ext uri="{FF2B5EF4-FFF2-40B4-BE49-F238E27FC236}">
                <a16:creationId xmlns:a16="http://schemas.microsoft.com/office/drawing/2014/main" id="{7ECC2170-A0A9-8E4D-82A1-793D4A371500}"/>
              </a:ext>
            </a:extLst>
          </p:cNvPr>
          <p:cNvSpPr/>
          <p:nvPr/>
        </p:nvSpPr>
        <p:spPr>
          <a:xfrm>
            <a:off x="10517463" y="2079556"/>
            <a:ext cx="1417703" cy="264251"/>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93E2A3-A06A-0542-A934-8F440F44AB5E}"/>
              </a:ext>
            </a:extLst>
          </p:cNvPr>
          <p:cNvSpPr/>
          <p:nvPr/>
        </p:nvSpPr>
        <p:spPr>
          <a:xfrm>
            <a:off x="10525412" y="3964605"/>
            <a:ext cx="1417703" cy="264251"/>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A2BA43-4A14-214A-9110-E6ACB73524E2}"/>
              </a:ext>
            </a:extLst>
          </p:cNvPr>
          <p:cNvSpPr/>
          <p:nvPr/>
        </p:nvSpPr>
        <p:spPr>
          <a:xfrm>
            <a:off x="9282499" y="1947430"/>
            <a:ext cx="415160" cy="264251"/>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68BD8C-D926-394C-825C-075EC8DA1237}"/>
              </a:ext>
            </a:extLst>
          </p:cNvPr>
          <p:cNvSpPr/>
          <p:nvPr/>
        </p:nvSpPr>
        <p:spPr>
          <a:xfrm>
            <a:off x="9282500" y="5427068"/>
            <a:ext cx="415160" cy="264251"/>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F22E96-DF6B-0549-BFA1-0A4D985ED2F3}"/>
              </a:ext>
            </a:extLst>
          </p:cNvPr>
          <p:cNvSpPr/>
          <p:nvPr/>
        </p:nvSpPr>
        <p:spPr>
          <a:xfrm>
            <a:off x="5096934" y="3628691"/>
            <a:ext cx="1998131" cy="1200329"/>
          </a:xfrm>
          <a:prstGeom prst="rect">
            <a:avLst/>
          </a:prstGeom>
        </p:spPr>
        <p:txBody>
          <a:bodyPr wrap="square">
            <a:spAutoFit/>
          </a:bodyPr>
          <a:lstStyle/>
          <a:p>
            <a:pPr algn="ctr"/>
            <a:r>
              <a:rPr lang="en-US" dirty="0"/>
              <a:t>Find and remove unnecessary redundancy in model logic.  </a:t>
            </a:r>
          </a:p>
        </p:txBody>
      </p:sp>
      <p:sp>
        <p:nvSpPr>
          <p:cNvPr id="12" name="Action Button: Back or Previous 11">
            <a:hlinkClick r:id="rId5" action="ppaction://hlinksldjump" highlightClick="1"/>
            <a:extLst>
              <a:ext uri="{FF2B5EF4-FFF2-40B4-BE49-F238E27FC236}">
                <a16:creationId xmlns:a16="http://schemas.microsoft.com/office/drawing/2014/main" id="{472E4F46-B426-DA43-BDFE-6840369B6DBC}"/>
              </a:ext>
            </a:extLst>
          </p:cNvPr>
          <p:cNvSpPr/>
          <p:nvPr/>
        </p:nvSpPr>
        <p:spPr>
          <a:xfrm>
            <a:off x="6467124" y="6249419"/>
            <a:ext cx="506453" cy="369852"/>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E99CA95-5806-1C49-8010-E2B9FCF3EC90}"/>
              </a:ext>
            </a:extLst>
          </p:cNvPr>
          <p:cNvSpPr>
            <a:spLocks noGrp="1"/>
          </p:cNvSpPr>
          <p:nvPr>
            <p:ph type="sldNum" sz="quarter" idx="4"/>
          </p:nvPr>
        </p:nvSpPr>
        <p:spPr/>
        <p:txBody>
          <a:bodyPr/>
          <a:lstStyle/>
          <a:p>
            <a:fld id="{A90A2C8C-684C-0E41-9BBE-AF144EDDED84}" type="slidenum">
              <a:rPr lang="en-US" smtClean="0"/>
              <a:pPr/>
              <a:t>21</a:t>
            </a:fld>
            <a:endParaRPr lang="en-US"/>
          </a:p>
        </p:txBody>
      </p:sp>
    </p:spTree>
    <p:extLst>
      <p:ext uri="{BB962C8B-B14F-4D97-AF65-F5344CB8AC3E}">
        <p14:creationId xmlns:p14="http://schemas.microsoft.com/office/powerpoint/2010/main" val="644315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BCFAF-78E3-AB4F-825E-86F704DBF9FF}"/>
              </a:ext>
            </a:extLst>
          </p:cNvPr>
          <p:cNvPicPr>
            <a:picLocks noChangeAspect="1"/>
          </p:cNvPicPr>
          <p:nvPr/>
        </p:nvPicPr>
        <p:blipFill rotWithShape="1">
          <a:blip r:embed="rId3"/>
          <a:srcRect l="6328" t="26667" r="65685" b="34343"/>
          <a:stretch/>
        </p:blipFill>
        <p:spPr>
          <a:xfrm>
            <a:off x="604289" y="250272"/>
            <a:ext cx="5089495" cy="6327803"/>
          </a:xfrm>
          <a:prstGeom prst="rect">
            <a:avLst/>
          </a:prstGeom>
        </p:spPr>
      </p:pic>
      <p:pic>
        <p:nvPicPr>
          <p:cNvPr id="3" name="Picture 2">
            <a:extLst>
              <a:ext uri="{FF2B5EF4-FFF2-40B4-BE49-F238E27FC236}">
                <a16:creationId xmlns:a16="http://schemas.microsoft.com/office/drawing/2014/main" id="{E5F5A164-A325-2242-BCE4-195175007DF7}"/>
              </a:ext>
            </a:extLst>
          </p:cNvPr>
          <p:cNvPicPr>
            <a:picLocks noChangeAspect="1"/>
          </p:cNvPicPr>
          <p:nvPr/>
        </p:nvPicPr>
        <p:blipFill>
          <a:blip r:embed="rId4"/>
          <a:stretch>
            <a:fillRect/>
          </a:stretch>
        </p:blipFill>
        <p:spPr>
          <a:xfrm>
            <a:off x="6096000" y="0"/>
            <a:ext cx="5140794" cy="6828349"/>
          </a:xfrm>
          <a:prstGeom prst="rect">
            <a:avLst/>
          </a:prstGeom>
        </p:spPr>
      </p:pic>
      <p:sp>
        <p:nvSpPr>
          <p:cNvPr id="4" name="Rectangle 3">
            <a:extLst>
              <a:ext uri="{FF2B5EF4-FFF2-40B4-BE49-F238E27FC236}">
                <a16:creationId xmlns:a16="http://schemas.microsoft.com/office/drawing/2014/main" id="{5FDA7BEF-0C48-F043-B281-5A58E0E26B57}"/>
              </a:ext>
            </a:extLst>
          </p:cNvPr>
          <p:cNvSpPr/>
          <p:nvPr/>
        </p:nvSpPr>
        <p:spPr>
          <a:xfrm>
            <a:off x="1666568" y="1519085"/>
            <a:ext cx="2890684" cy="988142"/>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9DCAF7-8EBC-4242-8A2A-26FB2421004D}"/>
              </a:ext>
            </a:extLst>
          </p:cNvPr>
          <p:cNvSpPr/>
          <p:nvPr/>
        </p:nvSpPr>
        <p:spPr>
          <a:xfrm>
            <a:off x="6106510" y="3430879"/>
            <a:ext cx="509925" cy="450376"/>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9FCE267-6393-EC4B-8670-A9536FD1BFC2}"/>
              </a:ext>
            </a:extLst>
          </p:cNvPr>
          <p:cNvSpPr/>
          <p:nvPr/>
        </p:nvSpPr>
        <p:spPr>
          <a:xfrm>
            <a:off x="6685459" y="2792221"/>
            <a:ext cx="472128" cy="450377"/>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6C3710-D4DA-444F-8E5D-ACCD4AAE39EA}"/>
              </a:ext>
            </a:extLst>
          </p:cNvPr>
          <p:cNvSpPr/>
          <p:nvPr/>
        </p:nvSpPr>
        <p:spPr>
          <a:xfrm>
            <a:off x="7228244" y="2792297"/>
            <a:ext cx="472128" cy="237661"/>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08CFE6-7B14-E94D-AFBB-93B110AEA0AC}"/>
              </a:ext>
            </a:extLst>
          </p:cNvPr>
          <p:cNvSpPr/>
          <p:nvPr/>
        </p:nvSpPr>
        <p:spPr>
          <a:xfrm>
            <a:off x="9576811" y="6001795"/>
            <a:ext cx="1694272" cy="311626"/>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8F5451-0765-CC44-9067-7A1405D23454}"/>
              </a:ext>
            </a:extLst>
          </p:cNvPr>
          <p:cNvSpPr/>
          <p:nvPr/>
        </p:nvSpPr>
        <p:spPr>
          <a:xfrm>
            <a:off x="4525470" y="657455"/>
            <a:ext cx="1499873" cy="3693319"/>
          </a:xfrm>
          <a:prstGeom prst="rect">
            <a:avLst/>
          </a:prstGeom>
        </p:spPr>
        <p:txBody>
          <a:bodyPr wrap="square">
            <a:spAutoFit/>
          </a:bodyPr>
          <a:lstStyle/>
          <a:p>
            <a:pPr algn="r"/>
            <a:r>
              <a:rPr lang="en-US" dirty="0"/>
              <a:t>Add new circumstantial events </a:t>
            </a:r>
            <a:r>
              <a:rPr lang="en-US" sz="1600" dirty="0" err="1">
                <a:latin typeface="Courier New" panose="02070309020205020404" pitchFamily="49" charset="0"/>
                <a:cs typeface="Courier New" panose="02070309020205020404" pitchFamily="49" charset="0"/>
              </a:rPr>
              <a:t>Land_at_alternative_site</a:t>
            </a:r>
            <a:r>
              <a:rPr lang="en-US" sz="1600" dirty="0">
                <a:latin typeface="Courier New" panose="02070309020205020404" pitchFamily="49" charset="0"/>
                <a:cs typeface="Courier New" panose="02070309020205020404" pitchFamily="49" charset="0"/>
              </a:rPr>
              <a:t> </a:t>
            </a:r>
            <a:r>
              <a:rPr lang="en-US" dirty="0"/>
              <a:t>and </a:t>
            </a:r>
            <a:r>
              <a:rPr lang="en-US" sz="1600" dirty="0">
                <a:latin typeface="Courier New" panose="02070309020205020404" pitchFamily="49" charset="0"/>
                <a:cs typeface="Courier New" panose="02070309020205020404" pitchFamily="49" charset="0"/>
              </a:rPr>
              <a:t>Crash</a:t>
            </a:r>
            <a:r>
              <a:rPr lang="en-US" dirty="0"/>
              <a:t> to the UAV composite event as alternatives to returning to base.  </a:t>
            </a:r>
          </a:p>
        </p:txBody>
      </p:sp>
      <p:sp>
        <p:nvSpPr>
          <p:cNvPr id="10" name="Action Button: Back or Previous 9">
            <a:hlinkClick r:id="rId5" action="ppaction://hlinksldjump" highlightClick="1"/>
            <a:extLst>
              <a:ext uri="{FF2B5EF4-FFF2-40B4-BE49-F238E27FC236}">
                <a16:creationId xmlns:a16="http://schemas.microsoft.com/office/drawing/2014/main" id="{0C490628-2ADA-144C-A477-05D145894F8D}"/>
              </a:ext>
            </a:extLst>
          </p:cNvPr>
          <p:cNvSpPr/>
          <p:nvPr/>
        </p:nvSpPr>
        <p:spPr>
          <a:xfrm>
            <a:off x="6756116" y="6266448"/>
            <a:ext cx="472128" cy="311627"/>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1EAEA917-4081-3342-85C2-9142DC8C6955}"/>
              </a:ext>
            </a:extLst>
          </p:cNvPr>
          <p:cNvSpPr>
            <a:spLocks noGrp="1"/>
          </p:cNvSpPr>
          <p:nvPr>
            <p:ph type="sldNum" sz="quarter" idx="4"/>
          </p:nvPr>
        </p:nvSpPr>
        <p:spPr/>
        <p:txBody>
          <a:bodyPr/>
          <a:lstStyle/>
          <a:p>
            <a:fld id="{A90A2C8C-684C-0E41-9BBE-AF144EDDED84}" type="slidenum">
              <a:rPr lang="en-US" smtClean="0"/>
              <a:pPr/>
              <a:t>22</a:t>
            </a:fld>
            <a:endParaRPr lang="en-US"/>
          </a:p>
        </p:txBody>
      </p:sp>
    </p:spTree>
    <p:extLst>
      <p:ext uri="{BB962C8B-B14F-4D97-AF65-F5344CB8AC3E}">
        <p14:creationId xmlns:p14="http://schemas.microsoft.com/office/powerpoint/2010/main" val="1954709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E96F-F573-964F-B1C2-A7156B5ED9C5}"/>
              </a:ext>
            </a:extLst>
          </p:cNvPr>
          <p:cNvSpPr>
            <a:spLocks noGrp="1"/>
          </p:cNvSpPr>
          <p:nvPr>
            <p:ph type="title"/>
          </p:nvPr>
        </p:nvSpPr>
        <p:spPr/>
        <p:txBody>
          <a:bodyPr/>
          <a:lstStyle/>
          <a:p>
            <a:r>
              <a:rPr lang="en-US" dirty="0"/>
              <a:t>Consider these scenarios.</a:t>
            </a:r>
          </a:p>
        </p:txBody>
      </p:sp>
      <p:sp>
        <p:nvSpPr>
          <p:cNvPr id="3" name="Content Placeholder 2">
            <a:extLst>
              <a:ext uri="{FF2B5EF4-FFF2-40B4-BE49-F238E27FC236}">
                <a16:creationId xmlns:a16="http://schemas.microsoft.com/office/drawing/2014/main" id="{251FDF65-83FC-1B48-AE14-65751FF670B4}"/>
              </a:ext>
            </a:extLst>
          </p:cNvPr>
          <p:cNvSpPr>
            <a:spLocks noGrp="1"/>
          </p:cNvSpPr>
          <p:nvPr>
            <p:ph sz="half" idx="1"/>
          </p:nvPr>
        </p:nvSpPr>
        <p:spPr/>
        <p:txBody>
          <a:bodyPr>
            <a:normAutofit/>
          </a:bodyPr>
          <a:lstStyle/>
          <a:p>
            <a:r>
              <a:rPr lang="en-US" sz="2400" dirty="0"/>
              <a:t>The International Space Station is preparing to receive an unmanned resupply ship, unaware that the communication systems used for docking are out of sync.</a:t>
            </a:r>
          </a:p>
        </p:txBody>
      </p:sp>
      <p:pic>
        <p:nvPicPr>
          <p:cNvPr id="5" name="Picture 4">
            <a:extLst>
              <a:ext uri="{FF2B5EF4-FFF2-40B4-BE49-F238E27FC236}">
                <a16:creationId xmlns:a16="http://schemas.microsoft.com/office/drawing/2014/main" id="{15F42019-5C18-6D44-8E1C-FCB7AAC2037B}"/>
              </a:ext>
            </a:extLst>
          </p:cNvPr>
          <p:cNvPicPr>
            <a:picLocks noChangeAspect="1"/>
          </p:cNvPicPr>
          <p:nvPr/>
        </p:nvPicPr>
        <p:blipFill>
          <a:blip r:embed="rId2"/>
          <a:stretch>
            <a:fillRect/>
          </a:stretch>
        </p:blipFill>
        <p:spPr>
          <a:xfrm>
            <a:off x="6404866" y="2129246"/>
            <a:ext cx="5180986" cy="3448594"/>
          </a:xfrm>
          <a:prstGeom prst="rect">
            <a:avLst/>
          </a:prstGeom>
        </p:spPr>
      </p:pic>
      <p:pic>
        <p:nvPicPr>
          <p:cNvPr id="8" name="Graphic 7">
            <a:extLst>
              <a:ext uri="{FF2B5EF4-FFF2-40B4-BE49-F238E27FC236}">
                <a16:creationId xmlns:a16="http://schemas.microsoft.com/office/drawing/2014/main" id="{185B480A-1482-0645-AC7C-A6DFE95718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4866" y="5450840"/>
            <a:ext cx="2540000" cy="127000"/>
          </a:xfrm>
          <a:prstGeom prst="rect">
            <a:avLst/>
          </a:prstGeom>
        </p:spPr>
      </p:pic>
      <p:sp>
        <p:nvSpPr>
          <p:cNvPr id="9" name="Rectangle 8">
            <a:extLst>
              <a:ext uri="{FF2B5EF4-FFF2-40B4-BE49-F238E27FC236}">
                <a16:creationId xmlns:a16="http://schemas.microsoft.com/office/drawing/2014/main" id="{10334D24-BF85-1E42-A428-819EFB9AA309}"/>
              </a:ext>
            </a:extLst>
          </p:cNvPr>
          <p:cNvSpPr/>
          <p:nvPr/>
        </p:nvSpPr>
        <p:spPr>
          <a:xfrm>
            <a:off x="309372" y="5776329"/>
            <a:ext cx="5477764" cy="553998"/>
          </a:xfrm>
          <a:prstGeom prst="rect">
            <a:avLst/>
          </a:prstGeom>
        </p:spPr>
        <p:txBody>
          <a:bodyPr wrap="square">
            <a:spAutoFit/>
          </a:bodyPr>
          <a:lstStyle/>
          <a:p>
            <a:pPr marR="0" lvl="0" algn="just">
              <a:spcBef>
                <a:spcPts val="0"/>
              </a:spcBef>
              <a:spcAft>
                <a:spcPts val="0"/>
              </a:spcAft>
              <a:tabLst>
                <a:tab pos="171450" algn="l"/>
              </a:tabLst>
            </a:pPr>
            <a:r>
              <a:rPr lang="en-US" sz="1000" dirty="0">
                <a:latin typeface="Helvetica" pitchFamily="2" charset="0"/>
                <a:ea typeface="SimSun" panose="02010600030101010101" pitchFamily="2" charset="-122"/>
                <a:cs typeface="Sathu" pitchFamily="2" charset="-34"/>
              </a:rPr>
              <a:t>Nelson, Cassie. “Modeling a spacecraft communication system using Monterey Phoenix: a systems engineering case study.” Master’s Project, Stevens Institute of Technology, Hoboken, NJ.  November 2015.</a:t>
            </a:r>
            <a:endParaRPr lang="en-US" sz="1000" dirty="0">
              <a:effectLst/>
              <a:latin typeface="Helvetica" pitchFamily="2" charset="0"/>
              <a:ea typeface="SimSun" panose="02010600030101010101" pitchFamily="2" charset="-122"/>
              <a:cs typeface="Sathu" pitchFamily="2" charset="-34"/>
            </a:endParaRPr>
          </a:p>
        </p:txBody>
      </p:sp>
    </p:spTree>
    <p:extLst>
      <p:ext uri="{BB962C8B-B14F-4D97-AF65-F5344CB8AC3E}">
        <p14:creationId xmlns:p14="http://schemas.microsoft.com/office/powerpoint/2010/main" val="463515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E96F-F573-964F-B1C2-A7156B5ED9C5}"/>
              </a:ext>
            </a:extLst>
          </p:cNvPr>
          <p:cNvSpPr>
            <a:spLocks noGrp="1"/>
          </p:cNvSpPr>
          <p:nvPr>
            <p:ph type="title"/>
          </p:nvPr>
        </p:nvSpPr>
        <p:spPr>
          <a:xfrm>
            <a:off x="386306" y="208737"/>
            <a:ext cx="11379200" cy="758952"/>
          </a:xfrm>
        </p:spPr>
        <p:txBody>
          <a:bodyPr/>
          <a:lstStyle/>
          <a:p>
            <a:r>
              <a:rPr lang="en-US" dirty="0"/>
              <a:t>Consider these scenarios.</a:t>
            </a:r>
          </a:p>
        </p:txBody>
      </p:sp>
      <p:sp>
        <p:nvSpPr>
          <p:cNvPr id="3" name="Content Placeholder 2">
            <a:extLst>
              <a:ext uri="{FF2B5EF4-FFF2-40B4-BE49-F238E27FC236}">
                <a16:creationId xmlns:a16="http://schemas.microsoft.com/office/drawing/2014/main" id="{251FDF65-83FC-1B48-AE14-65751FF670B4}"/>
              </a:ext>
            </a:extLst>
          </p:cNvPr>
          <p:cNvSpPr>
            <a:spLocks noGrp="1"/>
          </p:cNvSpPr>
          <p:nvPr>
            <p:ph sz="half" idx="1"/>
          </p:nvPr>
        </p:nvSpPr>
        <p:spPr/>
        <p:txBody>
          <a:bodyPr>
            <a:normAutofit/>
          </a:bodyPr>
          <a:lstStyle/>
          <a:p>
            <a:r>
              <a:rPr lang="en-US" sz="2400" dirty="0"/>
              <a:t>An Unmanned Aerial Vehicle (UAV) on a search and track mission reaches a low fuel condition, then finds and begins to track a new target.</a:t>
            </a:r>
          </a:p>
        </p:txBody>
      </p:sp>
      <p:pic>
        <p:nvPicPr>
          <p:cNvPr id="5" name="Picture 4">
            <a:extLst>
              <a:ext uri="{FF2B5EF4-FFF2-40B4-BE49-F238E27FC236}">
                <a16:creationId xmlns:a16="http://schemas.microsoft.com/office/drawing/2014/main" id="{209F87A1-0151-9B45-A076-3370886FA563}"/>
              </a:ext>
            </a:extLst>
          </p:cNvPr>
          <p:cNvPicPr>
            <a:picLocks noChangeAspect="1"/>
          </p:cNvPicPr>
          <p:nvPr/>
        </p:nvPicPr>
        <p:blipFill>
          <a:blip r:embed="rId3"/>
          <a:stretch>
            <a:fillRect/>
          </a:stretch>
        </p:blipFill>
        <p:spPr>
          <a:xfrm>
            <a:off x="6184873" y="2182602"/>
            <a:ext cx="5604791" cy="3386228"/>
          </a:xfrm>
          <a:prstGeom prst="rect">
            <a:avLst/>
          </a:prstGeom>
        </p:spPr>
      </p:pic>
      <p:sp>
        <p:nvSpPr>
          <p:cNvPr id="7" name="TextBox 6">
            <a:extLst>
              <a:ext uri="{FF2B5EF4-FFF2-40B4-BE49-F238E27FC236}">
                <a16:creationId xmlns:a16="http://schemas.microsoft.com/office/drawing/2014/main" id="{82EC0449-8DF4-7C4A-8709-A2850741C742}"/>
              </a:ext>
            </a:extLst>
          </p:cNvPr>
          <p:cNvSpPr txBox="1"/>
          <p:nvPr/>
        </p:nvSpPr>
        <p:spPr>
          <a:xfrm>
            <a:off x="10631862" y="4964981"/>
            <a:ext cx="1133644" cy="369332"/>
          </a:xfrm>
          <a:prstGeom prst="rect">
            <a:avLst/>
          </a:prstGeom>
          <a:noFill/>
        </p:spPr>
        <p:txBody>
          <a:bodyPr wrap="none" rtlCol="0">
            <a:spAutoFit/>
          </a:bodyPr>
          <a:lstStyle/>
          <a:p>
            <a:r>
              <a:rPr lang="en-US" b="1" dirty="0">
                <a:solidFill>
                  <a:srgbClr val="FFDE01"/>
                </a:solidFill>
                <a:latin typeface="Century Gothic" panose="020B0502020202020204" pitchFamily="34" charset="0"/>
              </a:rPr>
              <a:t>Low Fuel</a:t>
            </a:r>
          </a:p>
        </p:txBody>
      </p:sp>
      <p:pic>
        <p:nvPicPr>
          <p:cNvPr id="8" name="Picture 7">
            <a:extLst>
              <a:ext uri="{FF2B5EF4-FFF2-40B4-BE49-F238E27FC236}">
                <a16:creationId xmlns:a16="http://schemas.microsoft.com/office/drawing/2014/main" id="{0A0F488C-2485-934A-A79B-79B05CF469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84" b="92347" l="1531" r="97449">
                        <a14:foregroundMark x1="62245" y1="92347" x2="62245" y2="92347"/>
                        <a14:foregroundMark x1="89796" y1="72959" x2="89796" y2="72959"/>
                        <a14:foregroundMark x1="92857" y1="77551" x2="92857" y2="77551"/>
                        <a14:foregroundMark x1="95408" y1="83673" x2="95408" y2="83673"/>
                        <a14:foregroundMark x1="97449" y1="87245" x2="97449" y2="87245"/>
                        <a14:foregroundMark x1="48980" y1="9184" x2="48980" y2="9184"/>
                        <a14:foregroundMark x1="6633" y1="74490" x2="6633" y2="74490"/>
                        <a14:foregroundMark x1="1531" y1="84694" x2="1531" y2="84694"/>
                      </a14:backgroundRemoval>
                    </a14:imgEffect>
                  </a14:imgLayer>
                </a14:imgProps>
              </a:ext>
            </a:extLst>
          </a:blip>
          <a:stretch>
            <a:fillRect/>
          </a:stretch>
        </p:blipFill>
        <p:spPr>
          <a:xfrm>
            <a:off x="10316539" y="4964981"/>
            <a:ext cx="315323" cy="315323"/>
          </a:xfrm>
          <a:prstGeom prst="rect">
            <a:avLst/>
          </a:prstGeom>
        </p:spPr>
      </p:pic>
      <p:pic>
        <p:nvPicPr>
          <p:cNvPr id="10" name="Graphic 9">
            <a:extLst>
              <a:ext uri="{FF2B5EF4-FFF2-40B4-BE49-F238E27FC236}">
                <a16:creationId xmlns:a16="http://schemas.microsoft.com/office/drawing/2014/main" id="{FDDD73AB-C209-F141-A8EA-887072D973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84873" y="5429130"/>
            <a:ext cx="2095500" cy="139700"/>
          </a:xfrm>
          <a:prstGeom prst="rect">
            <a:avLst/>
          </a:prstGeom>
        </p:spPr>
      </p:pic>
      <p:sp>
        <p:nvSpPr>
          <p:cNvPr id="11" name="Rectangle 10">
            <a:extLst>
              <a:ext uri="{FF2B5EF4-FFF2-40B4-BE49-F238E27FC236}">
                <a16:creationId xmlns:a16="http://schemas.microsoft.com/office/drawing/2014/main" id="{AD79209F-3BC7-D042-8145-FA7C10827980}"/>
              </a:ext>
            </a:extLst>
          </p:cNvPr>
          <p:cNvSpPr/>
          <p:nvPr/>
        </p:nvSpPr>
        <p:spPr>
          <a:xfrm>
            <a:off x="249909" y="5853273"/>
            <a:ext cx="5537227" cy="400110"/>
          </a:xfrm>
          <a:prstGeom prst="rect">
            <a:avLst/>
          </a:prstGeom>
        </p:spPr>
        <p:txBody>
          <a:bodyPr wrap="square">
            <a:spAutoFit/>
          </a:bodyPr>
          <a:lstStyle/>
          <a:p>
            <a:r>
              <a:rPr lang="en-US" sz="1000" dirty="0" err="1">
                <a:solidFill>
                  <a:srgbClr val="172B4D"/>
                </a:solidFill>
                <a:latin typeface="Helvetica" pitchFamily="2" charset="0"/>
              </a:rPr>
              <a:t>Revill</a:t>
            </a:r>
            <a:r>
              <a:rPr lang="en-US" sz="1000" dirty="0">
                <a:solidFill>
                  <a:srgbClr val="172B4D"/>
                </a:solidFill>
                <a:latin typeface="Helvetica" pitchFamily="2" charset="0"/>
              </a:rPr>
              <a:t>, Michael B. "</a:t>
            </a:r>
            <a:r>
              <a:rPr lang="en-US" sz="1000" dirty="0">
                <a:solidFill>
                  <a:srgbClr val="3B73AF"/>
                </a:solidFill>
                <a:latin typeface="Helvetica" pitchFamily="2" charset="0"/>
                <a:hlinkClick r:id="rId8"/>
              </a:rPr>
              <a:t>UAV swarm behavior modeling for early exposure of failure modes</a:t>
            </a:r>
            <a:r>
              <a:rPr lang="en-US" sz="1000" dirty="0">
                <a:solidFill>
                  <a:srgbClr val="172B4D"/>
                </a:solidFill>
                <a:latin typeface="Helvetica" pitchFamily="2" charset="0"/>
              </a:rPr>
              <a:t>." Master's Thesis,  Naval Postgraduate School, September 2016.</a:t>
            </a:r>
            <a:endParaRPr lang="en-US" sz="1000" b="0" i="0" dirty="0">
              <a:solidFill>
                <a:srgbClr val="172B4D"/>
              </a:solidFill>
              <a:effectLst/>
              <a:latin typeface="Helvetica" pitchFamily="2" charset="0"/>
            </a:endParaRPr>
          </a:p>
        </p:txBody>
      </p:sp>
    </p:spTree>
    <p:extLst>
      <p:ext uri="{BB962C8B-B14F-4D97-AF65-F5344CB8AC3E}">
        <p14:creationId xmlns:p14="http://schemas.microsoft.com/office/powerpoint/2010/main" val="1926015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E96F-F573-964F-B1C2-A7156B5ED9C5}"/>
              </a:ext>
            </a:extLst>
          </p:cNvPr>
          <p:cNvSpPr>
            <a:spLocks noGrp="1"/>
          </p:cNvSpPr>
          <p:nvPr>
            <p:ph type="title"/>
          </p:nvPr>
        </p:nvSpPr>
        <p:spPr/>
        <p:txBody>
          <a:bodyPr/>
          <a:lstStyle/>
          <a:p>
            <a:r>
              <a:rPr lang="en-US" dirty="0"/>
              <a:t>Consider these scenarios.</a:t>
            </a:r>
          </a:p>
        </p:txBody>
      </p:sp>
      <p:sp>
        <p:nvSpPr>
          <p:cNvPr id="3" name="Content Placeholder 2">
            <a:extLst>
              <a:ext uri="{FF2B5EF4-FFF2-40B4-BE49-F238E27FC236}">
                <a16:creationId xmlns:a16="http://schemas.microsoft.com/office/drawing/2014/main" id="{251FDF65-83FC-1B48-AE14-65751FF670B4}"/>
              </a:ext>
            </a:extLst>
          </p:cNvPr>
          <p:cNvSpPr>
            <a:spLocks noGrp="1"/>
          </p:cNvSpPr>
          <p:nvPr>
            <p:ph sz="half" idx="1"/>
          </p:nvPr>
        </p:nvSpPr>
        <p:spPr>
          <a:xfrm>
            <a:off x="402336" y="1371599"/>
            <a:ext cx="5384800" cy="4958727"/>
          </a:xfrm>
        </p:spPr>
        <p:txBody>
          <a:bodyPr>
            <a:normAutofit/>
          </a:bodyPr>
          <a:lstStyle/>
          <a:p>
            <a:r>
              <a:rPr lang="en-US" sz="2400" dirty="0">
                <a:solidFill>
                  <a:srgbClr val="000000"/>
                </a:solidFill>
                <a:ea typeface="Times New Roman"/>
                <a:cs typeface="Times New Roman"/>
              </a:rPr>
              <a:t>A UAV on a small package delivery mission is commanded to drop its payload before reaching the target vessel.</a:t>
            </a:r>
          </a:p>
        </p:txBody>
      </p:sp>
      <p:pic>
        <p:nvPicPr>
          <p:cNvPr id="10" name="Picture 9">
            <a:extLst>
              <a:ext uri="{FF2B5EF4-FFF2-40B4-BE49-F238E27FC236}">
                <a16:creationId xmlns:a16="http://schemas.microsoft.com/office/drawing/2014/main" id="{1B65962D-369E-7D49-B7FF-A21CD2253721}"/>
              </a:ext>
            </a:extLst>
          </p:cNvPr>
          <p:cNvPicPr>
            <a:picLocks noChangeAspect="1"/>
          </p:cNvPicPr>
          <p:nvPr/>
        </p:nvPicPr>
        <p:blipFill rotWithShape="1">
          <a:blip r:embed="rId3"/>
          <a:srcRect l="27188" t="23593" r="41145" b="28174"/>
          <a:stretch/>
        </p:blipFill>
        <p:spPr>
          <a:xfrm>
            <a:off x="6195240" y="2235200"/>
            <a:ext cx="5586296" cy="3289299"/>
          </a:xfrm>
          <a:prstGeom prst="rect">
            <a:avLst/>
          </a:prstGeom>
        </p:spPr>
      </p:pic>
      <p:pic>
        <p:nvPicPr>
          <p:cNvPr id="12" name="Graphic 11">
            <a:extLst>
              <a:ext uri="{FF2B5EF4-FFF2-40B4-BE49-F238E27FC236}">
                <a16:creationId xmlns:a16="http://schemas.microsoft.com/office/drawing/2014/main" id="{1B36ABFE-1AD1-7943-AD07-656174176B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5240" y="5397499"/>
            <a:ext cx="4572000" cy="127000"/>
          </a:xfrm>
          <a:prstGeom prst="rect">
            <a:avLst/>
          </a:prstGeom>
        </p:spPr>
      </p:pic>
      <p:sp>
        <p:nvSpPr>
          <p:cNvPr id="13" name="Rectangle 12">
            <a:extLst>
              <a:ext uri="{FF2B5EF4-FFF2-40B4-BE49-F238E27FC236}">
                <a16:creationId xmlns:a16="http://schemas.microsoft.com/office/drawing/2014/main" id="{C368AC71-77A9-1A46-934B-5FDD72ADE84C}"/>
              </a:ext>
            </a:extLst>
          </p:cNvPr>
          <p:cNvSpPr/>
          <p:nvPr/>
        </p:nvSpPr>
        <p:spPr>
          <a:xfrm>
            <a:off x="301588" y="5776329"/>
            <a:ext cx="5586296" cy="553998"/>
          </a:xfrm>
          <a:prstGeom prst="rect">
            <a:avLst/>
          </a:prstGeom>
        </p:spPr>
        <p:txBody>
          <a:bodyPr wrap="square">
            <a:spAutoFit/>
          </a:bodyPr>
          <a:lstStyle/>
          <a:p>
            <a:r>
              <a:rPr lang="en-US" sz="1000" dirty="0">
                <a:solidFill>
                  <a:srgbClr val="172B4D"/>
                </a:solidFill>
                <a:latin typeface="Helvetica" pitchFamily="2" charset="0"/>
              </a:rPr>
              <a:t>Giammarco, K; Carlson, C., Blackburn, M. "</a:t>
            </a:r>
            <a:r>
              <a:rPr lang="en-US" sz="1000" dirty="0">
                <a:solidFill>
                  <a:srgbClr val="3B73AF"/>
                </a:solidFill>
                <a:latin typeface="Helvetica" pitchFamily="2" charset="0"/>
                <a:hlinkClick r:id="rId6"/>
              </a:rPr>
              <a:t>Verification and Validation (V&amp;V) of System Behavior Specifications</a:t>
            </a:r>
            <a:r>
              <a:rPr lang="en-US" sz="1000" dirty="0">
                <a:solidFill>
                  <a:srgbClr val="172B4D"/>
                </a:solidFill>
                <a:latin typeface="Helvetica" pitchFamily="2" charset="0"/>
              </a:rPr>
              <a:t>." Final Technical Report SERC-2018-TR-116; Systems Engineering Research Center: Hoboken, NJ, USA, 2018.</a:t>
            </a:r>
            <a:endParaRPr lang="en-US" sz="1000" dirty="0">
              <a:latin typeface="Helvetica" pitchFamily="2" charset="0"/>
            </a:endParaRPr>
          </a:p>
        </p:txBody>
      </p:sp>
    </p:spTree>
    <p:extLst>
      <p:ext uri="{BB962C8B-B14F-4D97-AF65-F5344CB8AC3E}">
        <p14:creationId xmlns:p14="http://schemas.microsoft.com/office/powerpoint/2010/main" val="54563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F6181EA-40E7-8347-ADDC-7BE5AF26FA4E}"/>
              </a:ext>
            </a:extLst>
          </p:cNvPr>
          <p:cNvSpPr>
            <a:spLocks noGrp="1"/>
          </p:cNvSpPr>
          <p:nvPr>
            <p:ph sz="half" idx="4294967295"/>
          </p:nvPr>
        </p:nvSpPr>
        <p:spPr>
          <a:xfrm>
            <a:off x="402335" y="997080"/>
            <a:ext cx="5384800" cy="4681538"/>
          </a:xfrm>
        </p:spPr>
        <p:txBody>
          <a:bodyPr>
            <a:normAutofit/>
          </a:bodyPr>
          <a:lstStyle/>
          <a:p>
            <a:r>
              <a:rPr lang="en-US" sz="2400" dirty="0"/>
              <a:t>These and other scenarios were discovered in models by students at different levels of education</a:t>
            </a:r>
          </a:p>
          <a:p>
            <a:pPr lvl="1"/>
            <a:r>
              <a:rPr lang="en-US" sz="2000" dirty="0"/>
              <a:t>Graduate</a:t>
            </a:r>
          </a:p>
          <a:p>
            <a:pPr lvl="1"/>
            <a:r>
              <a:rPr lang="en-US" sz="2000" dirty="0"/>
              <a:t>College</a:t>
            </a:r>
          </a:p>
          <a:p>
            <a:pPr lvl="1"/>
            <a:r>
              <a:rPr lang="en-US" sz="2000" dirty="0"/>
              <a:t>High School</a:t>
            </a:r>
          </a:p>
          <a:p>
            <a:r>
              <a:rPr lang="en-US" sz="2400" dirty="0"/>
              <a:t>They used Monterey Phoenix, a Navy-developed language, approach, and tool for modeling and reasoning about behavior.</a:t>
            </a:r>
          </a:p>
        </p:txBody>
      </p:sp>
      <p:sp>
        <p:nvSpPr>
          <p:cNvPr id="12" name="Rectangle 11">
            <a:extLst>
              <a:ext uri="{FF2B5EF4-FFF2-40B4-BE49-F238E27FC236}">
                <a16:creationId xmlns:a16="http://schemas.microsoft.com/office/drawing/2014/main" id="{E7D94556-B49B-7D48-9692-800E390D52DE}"/>
              </a:ext>
            </a:extLst>
          </p:cNvPr>
          <p:cNvSpPr/>
          <p:nvPr/>
        </p:nvSpPr>
        <p:spPr>
          <a:xfrm>
            <a:off x="6404867" y="4051699"/>
            <a:ext cx="5128491" cy="1323439"/>
          </a:xfrm>
          <a:prstGeom prst="rect">
            <a:avLst/>
          </a:prstGeom>
        </p:spPr>
        <p:txBody>
          <a:bodyPr wrap="square" anchor="t">
            <a:spAutoFit/>
          </a:bodyPr>
          <a:lstStyle/>
          <a:p>
            <a:pPr algn="ctr"/>
            <a:endParaRPr lang="en-US" sz="2000" dirty="0">
              <a:latin typeface="Arial"/>
              <a:cs typeface="Arial"/>
            </a:endParaRPr>
          </a:p>
          <a:p>
            <a:pPr algn="ctr"/>
            <a:r>
              <a:rPr lang="en-US" sz="2000" dirty="0">
                <a:latin typeface="Century Gothic" panose="020B0502020202020204" pitchFamily="34" charset="0"/>
                <a:cs typeface="Arial"/>
              </a:rPr>
              <a:t>Monterey Phoenix and Related Work:  </a:t>
            </a:r>
            <a:endParaRPr lang="en-US" sz="2000" dirty="0">
              <a:latin typeface="Century Gothic" panose="020B0502020202020204" pitchFamily="34" charset="0"/>
              <a:cs typeface="Arial" pitchFamily="34" charset="0"/>
            </a:endParaRPr>
          </a:p>
          <a:p>
            <a:pPr algn="ctr"/>
            <a:r>
              <a:rPr lang="en-US" sz="2000" dirty="0">
                <a:latin typeface="Century Gothic" panose="020B0502020202020204" pitchFamily="34" charset="0"/>
                <a:cs typeface="Arial"/>
                <a:hlinkClick r:id="" action="ppaction://noaction"/>
              </a:rPr>
              <a:t>https://wiki.nps.edu/display/mp</a:t>
            </a:r>
            <a:endParaRPr lang="en-US" sz="2000" dirty="0">
              <a:latin typeface="Century Gothic" panose="020B0502020202020204" pitchFamily="34" charset="0"/>
              <a:cs typeface="Arial"/>
              <a:hlinkClick r:id="rId3"/>
            </a:endParaRPr>
          </a:p>
          <a:p>
            <a:pPr algn="ctr"/>
            <a:r>
              <a:rPr lang="en-US" sz="2000" dirty="0">
                <a:latin typeface="Century Gothic" panose="020B0502020202020204" pitchFamily="34" charset="0"/>
                <a:hlinkClick r:id="rId4"/>
              </a:rPr>
              <a:t>https://firebird.nps.edu</a:t>
            </a:r>
            <a:r>
              <a:rPr lang="en-US" sz="2000" dirty="0">
                <a:latin typeface="Century Gothic" panose="020B0502020202020204" pitchFamily="34" charset="0"/>
              </a:rPr>
              <a:t> </a:t>
            </a:r>
          </a:p>
        </p:txBody>
      </p:sp>
      <p:pic>
        <p:nvPicPr>
          <p:cNvPr id="13" name="Picture 2" descr="phoenix_logo_color-01nps">
            <a:extLst>
              <a:ext uri="{FF2B5EF4-FFF2-40B4-BE49-F238E27FC236}">
                <a16:creationId xmlns:a16="http://schemas.microsoft.com/office/drawing/2014/main" id="{4B353161-0767-3046-B4A3-3173E948BB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3692" t="4208" r="26526" b="17540"/>
          <a:stretch>
            <a:fillRect/>
          </a:stretch>
        </p:blipFill>
        <p:spPr bwMode="auto">
          <a:xfrm>
            <a:off x="6096000" y="517662"/>
            <a:ext cx="5280556" cy="322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AEAEA"/>
                  </a:outerShdw>
                </a:effectLst>
              </a14:hiddenEffects>
            </a:ext>
          </a:extLst>
        </p:spPr>
      </p:pic>
      <p:sp>
        <p:nvSpPr>
          <p:cNvPr id="10" name="Rectangle 9">
            <a:extLst>
              <a:ext uri="{FF2B5EF4-FFF2-40B4-BE49-F238E27FC236}">
                <a16:creationId xmlns:a16="http://schemas.microsoft.com/office/drawing/2014/main" id="{84B52F96-D0BE-9C44-9869-7E51C04B41D0}"/>
              </a:ext>
            </a:extLst>
          </p:cNvPr>
          <p:cNvSpPr/>
          <p:nvPr/>
        </p:nvSpPr>
        <p:spPr>
          <a:xfrm>
            <a:off x="290946" y="5709396"/>
            <a:ext cx="8779766" cy="630942"/>
          </a:xfrm>
          <a:prstGeom prst="rect">
            <a:avLst/>
          </a:prstGeom>
        </p:spPr>
        <p:txBody>
          <a:bodyPr wrap="square">
            <a:spAutoFit/>
          </a:bodyPr>
          <a:lstStyle/>
          <a:p>
            <a:pPr>
              <a:spcAft>
                <a:spcPts val="600"/>
              </a:spcAft>
            </a:pPr>
            <a:r>
              <a:rPr lang="en-US" sz="1000" dirty="0" err="1">
                <a:latin typeface="Helvetica" pitchFamily="2" charset="0"/>
              </a:rPr>
              <a:t>Auguston</a:t>
            </a:r>
            <a:r>
              <a:rPr lang="en-US" sz="1000" dirty="0">
                <a:latin typeface="Helvetica" pitchFamily="2" charset="0"/>
              </a:rPr>
              <a:t>, M. </a:t>
            </a:r>
            <a:r>
              <a:rPr lang="en-US" sz="1000" dirty="0">
                <a:latin typeface="Helvetica" pitchFamily="2" charset="0"/>
                <a:hlinkClick r:id="rId6"/>
              </a:rPr>
              <a:t>Software Architecture Built from Behavior Models</a:t>
            </a:r>
            <a:r>
              <a:rPr lang="en-US" sz="1000" dirty="0">
                <a:latin typeface="Helvetica" pitchFamily="2" charset="0"/>
              </a:rPr>
              <a:t>. ACM SIGSOFT </a:t>
            </a:r>
            <a:r>
              <a:rPr lang="en-US" sz="1000" dirty="0" err="1">
                <a:latin typeface="Helvetica" pitchFamily="2" charset="0"/>
              </a:rPr>
              <a:t>Softw</a:t>
            </a:r>
            <a:r>
              <a:rPr lang="en-US" sz="1000" dirty="0">
                <a:latin typeface="Helvetica" pitchFamily="2" charset="0"/>
              </a:rPr>
              <a:t>. Eng. Notes 2009, 34, 1–15.</a:t>
            </a:r>
          </a:p>
          <a:p>
            <a:r>
              <a:rPr lang="en-US" sz="1000" dirty="0" err="1">
                <a:latin typeface="Helvetica" pitchFamily="2" charset="0"/>
              </a:rPr>
              <a:t>Auguston</a:t>
            </a:r>
            <a:r>
              <a:rPr lang="en-US" sz="1000" dirty="0">
                <a:latin typeface="Helvetica" pitchFamily="2" charset="0"/>
              </a:rPr>
              <a:t>, M. </a:t>
            </a:r>
            <a:r>
              <a:rPr lang="en-US" sz="1000" dirty="0">
                <a:latin typeface="Helvetica" pitchFamily="2" charset="0"/>
                <a:hlinkClick r:id="rId7"/>
              </a:rPr>
              <a:t>Monterey Phoenix, or How to Make Software Architecture Executable</a:t>
            </a:r>
            <a:r>
              <a:rPr lang="en-US" sz="1000" dirty="0">
                <a:latin typeface="Helvetica" pitchFamily="2" charset="0"/>
              </a:rPr>
              <a:t>. In Proceedings of the 24th ACM SIGPLAN conference companion on Object oriented programming systems languages and applications (OOPSLA’09), Orlando, FL, USA, 25–29 October 2009; pp. 1031–1038.</a:t>
            </a:r>
            <a:endParaRPr lang="en-US" sz="1000" dirty="0">
              <a:effectLst/>
              <a:latin typeface="Helvetica" pitchFamily="2" charset="0"/>
            </a:endParaRPr>
          </a:p>
        </p:txBody>
      </p:sp>
    </p:spTree>
    <p:extLst>
      <p:ext uri="{BB962C8B-B14F-4D97-AF65-F5344CB8AC3E}">
        <p14:creationId xmlns:p14="http://schemas.microsoft.com/office/powerpoint/2010/main" val="317937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435B-D818-254B-A9F2-03E8CBBEA857}"/>
              </a:ext>
            </a:extLst>
          </p:cNvPr>
          <p:cNvSpPr>
            <a:spLocks noGrp="1"/>
          </p:cNvSpPr>
          <p:nvPr>
            <p:ph type="title"/>
          </p:nvPr>
        </p:nvSpPr>
        <p:spPr/>
        <p:txBody>
          <a:bodyPr/>
          <a:lstStyle/>
          <a:p>
            <a:r>
              <a:rPr lang="en-US" dirty="0"/>
              <a:t>Goals for design of system behavior</a:t>
            </a:r>
          </a:p>
        </p:txBody>
      </p:sp>
      <p:sp>
        <p:nvSpPr>
          <p:cNvPr id="4" name="Content Placeholder 3">
            <a:extLst>
              <a:ext uri="{FF2B5EF4-FFF2-40B4-BE49-F238E27FC236}">
                <a16:creationId xmlns:a16="http://schemas.microsoft.com/office/drawing/2014/main" id="{48031F1E-6839-7F4A-B659-DC49A9616519}"/>
              </a:ext>
            </a:extLst>
          </p:cNvPr>
          <p:cNvSpPr>
            <a:spLocks noGrp="1"/>
          </p:cNvSpPr>
          <p:nvPr>
            <p:ph sz="half" idx="1"/>
          </p:nvPr>
        </p:nvSpPr>
        <p:spPr/>
        <p:txBody>
          <a:bodyPr>
            <a:normAutofit/>
          </a:bodyPr>
          <a:lstStyle/>
          <a:p>
            <a:r>
              <a:rPr lang="en-US" sz="2400" dirty="0"/>
              <a:t>A system should </a:t>
            </a:r>
          </a:p>
          <a:p>
            <a:pPr lvl="1"/>
            <a:r>
              <a:rPr lang="en-US" sz="2100" dirty="0"/>
              <a:t>behave in acceptable and expected ways consistent with its designers' intent</a:t>
            </a:r>
          </a:p>
          <a:p>
            <a:pPr lvl="1"/>
            <a:r>
              <a:rPr lang="en-US" sz="2100" dirty="0"/>
              <a:t>avoid behaving in ways that contradict its designers' intent</a:t>
            </a:r>
          </a:p>
          <a:p>
            <a:r>
              <a:rPr lang="en-US" sz="2400" dirty="0"/>
              <a:t>What behaviors have we not thought about but, if we knew could manifest, should be accounted for by the design and prevented from manifesting in an unacceptable way?</a:t>
            </a:r>
          </a:p>
        </p:txBody>
      </p:sp>
      <p:cxnSp>
        <p:nvCxnSpPr>
          <p:cNvPr id="7" name="Straight Arrow Connector 6">
            <a:extLst>
              <a:ext uri="{FF2B5EF4-FFF2-40B4-BE49-F238E27FC236}">
                <a16:creationId xmlns:a16="http://schemas.microsoft.com/office/drawing/2014/main" id="{335C911C-630C-2340-986E-EF04079652A3}"/>
              </a:ext>
            </a:extLst>
          </p:cNvPr>
          <p:cNvCxnSpPr>
            <a:cxnSpLocks/>
          </p:cNvCxnSpPr>
          <p:nvPr/>
        </p:nvCxnSpPr>
        <p:spPr>
          <a:xfrm>
            <a:off x="8966200" y="1727200"/>
            <a:ext cx="0" cy="4326128"/>
          </a:xfrm>
          <a:prstGeom prst="straightConnector1">
            <a:avLst/>
          </a:prstGeom>
          <a:ln w="38100">
            <a:prstDash val="soli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66098D7-BF32-9043-BEA9-84614D10C0EA}"/>
              </a:ext>
            </a:extLst>
          </p:cNvPr>
          <p:cNvCxnSpPr>
            <a:cxnSpLocks/>
          </p:cNvCxnSpPr>
          <p:nvPr/>
        </p:nvCxnSpPr>
        <p:spPr>
          <a:xfrm flipH="1">
            <a:off x="6438900" y="3784600"/>
            <a:ext cx="5080000" cy="0"/>
          </a:xfrm>
          <a:prstGeom prst="straightConnector1">
            <a:avLst/>
          </a:prstGeom>
          <a:ln w="38100">
            <a:prstDash val="soli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2EEB45B3-35CE-1141-967A-5AFA4AB90E60}"/>
              </a:ext>
            </a:extLst>
          </p:cNvPr>
          <p:cNvSpPr/>
          <p:nvPr/>
        </p:nvSpPr>
        <p:spPr>
          <a:xfrm>
            <a:off x="6892487" y="4297491"/>
            <a:ext cx="1545951" cy="1031620"/>
          </a:xfrm>
          <a:prstGeom prst="roundRect">
            <a:avLst/>
          </a:prstGeom>
          <a:ln w="1905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rgbClr val="C00000"/>
                </a:solidFill>
                <a:latin typeface="Arial" panose="020B0604020202020204" pitchFamily="34" charset="0"/>
                <a:cs typeface="Arial" panose="020B0604020202020204" pitchFamily="34" charset="0"/>
              </a:rPr>
              <a:t>Un</a:t>
            </a:r>
            <a:r>
              <a:rPr lang="en-US" sz="1600" dirty="0">
                <a:solidFill>
                  <a:schemeClr val="tx1"/>
                </a:solidFill>
                <a:latin typeface="Arial" panose="020B0604020202020204" pitchFamily="34" charset="0"/>
                <a:cs typeface="Arial" panose="020B0604020202020204" pitchFamily="34" charset="0"/>
              </a:rPr>
              <a:t>expected </a:t>
            </a:r>
            <a:r>
              <a:rPr lang="en-US" sz="1600" dirty="0">
                <a:solidFill>
                  <a:srgbClr val="C00000"/>
                </a:solidFill>
                <a:latin typeface="Arial" panose="020B0604020202020204" pitchFamily="34" charset="0"/>
                <a:cs typeface="Arial" panose="020B0604020202020204" pitchFamily="34" charset="0"/>
              </a:rPr>
              <a:t>Un</a:t>
            </a:r>
            <a:r>
              <a:rPr lang="en-US" sz="1600" dirty="0">
                <a:solidFill>
                  <a:schemeClr val="tx1"/>
                </a:solidFill>
                <a:latin typeface="Arial" panose="020B0604020202020204" pitchFamily="34" charset="0"/>
                <a:cs typeface="Arial" panose="020B0604020202020204" pitchFamily="34" charset="0"/>
              </a:rPr>
              <a:t>acceptable</a:t>
            </a:r>
          </a:p>
          <a:p>
            <a:pPr algn="ctr"/>
            <a:r>
              <a:rPr lang="en-US" sz="1600" dirty="0">
                <a:solidFill>
                  <a:schemeClr val="tx1"/>
                </a:solidFill>
                <a:latin typeface="Arial" panose="020B0604020202020204" pitchFamily="34" charset="0"/>
                <a:cs typeface="Arial" panose="020B0604020202020204" pitchFamily="34" charset="0"/>
              </a:rPr>
              <a:t>Behavior</a:t>
            </a:r>
          </a:p>
        </p:txBody>
      </p:sp>
      <p:sp>
        <p:nvSpPr>
          <p:cNvPr id="15" name="Rounded Rectangle 14">
            <a:extLst>
              <a:ext uri="{FF2B5EF4-FFF2-40B4-BE49-F238E27FC236}">
                <a16:creationId xmlns:a16="http://schemas.microsoft.com/office/drawing/2014/main" id="{64D2C09F-8EC0-2449-A23F-A168B1DE7797}"/>
              </a:ext>
            </a:extLst>
          </p:cNvPr>
          <p:cNvSpPr/>
          <p:nvPr/>
        </p:nvSpPr>
        <p:spPr>
          <a:xfrm>
            <a:off x="9493962" y="4305301"/>
            <a:ext cx="1630863" cy="1031620"/>
          </a:xfrm>
          <a:prstGeom prst="roundRect">
            <a:avLst/>
          </a:prstGeom>
          <a:ln w="1905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Expected </a:t>
            </a:r>
            <a:r>
              <a:rPr lang="en-US" sz="1600" dirty="0">
                <a:solidFill>
                  <a:srgbClr val="C00000"/>
                </a:solidFill>
                <a:latin typeface="Arial" panose="020B0604020202020204" pitchFamily="34" charset="0"/>
                <a:cs typeface="Arial" panose="020B0604020202020204" pitchFamily="34" charset="0"/>
              </a:rPr>
              <a:t>Un</a:t>
            </a:r>
            <a:r>
              <a:rPr lang="en-US" sz="1600" dirty="0">
                <a:solidFill>
                  <a:schemeClr val="tx1"/>
                </a:solidFill>
                <a:latin typeface="Arial" panose="020B0604020202020204" pitchFamily="34" charset="0"/>
                <a:cs typeface="Arial" panose="020B0604020202020204" pitchFamily="34" charset="0"/>
              </a:rPr>
              <a:t>acceptable</a:t>
            </a:r>
          </a:p>
          <a:p>
            <a:pPr algn="ctr"/>
            <a:r>
              <a:rPr lang="en-US" sz="1600" dirty="0">
                <a:solidFill>
                  <a:schemeClr val="tx1"/>
                </a:solidFill>
                <a:latin typeface="Arial" panose="020B0604020202020204" pitchFamily="34" charset="0"/>
                <a:cs typeface="Arial" panose="020B0604020202020204" pitchFamily="34" charset="0"/>
              </a:rPr>
              <a:t>Behavior</a:t>
            </a:r>
          </a:p>
        </p:txBody>
      </p:sp>
      <p:sp>
        <p:nvSpPr>
          <p:cNvPr id="16" name="Rounded Rectangle 15">
            <a:extLst>
              <a:ext uri="{FF2B5EF4-FFF2-40B4-BE49-F238E27FC236}">
                <a16:creationId xmlns:a16="http://schemas.microsoft.com/office/drawing/2014/main" id="{8B73C9A5-FB12-AF42-8D18-9A98812B5B0E}"/>
              </a:ext>
            </a:extLst>
          </p:cNvPr>
          <p:cNvSpPr/>
          <p:nvPr/>
        </p:nvSpPr>
        <p:spPr>
          <a:xfrm>
            <a:off x="6892488" y="2240090"/>
            <a:ext cx="1545951" cy="1031620"/>
          </a:xfrm>
          <a:prstGeom prst="roundRect">
            <a:avLst/>
          </a:prstGeom>
          <a:ln w="1905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rgbClr val="C00000"/>
                </a:solidFill>
                <a:latin typeface="Arial" panose="020B0604020202020204" pitchFamily="34" charset="0"/>
                <a:cs typeface="Arial" panose="020B0604020202020204" pitchFamily="34" charset="0"/>
              </a:rPr>
              <a:t>Un</a:t>
            </a:r>
            <a:r>
              <a:rPr lang="en-US" sz="1600" dirty="0">
                <a:solidFill>
                  <a:schemeClr val="tx1"/>
                </a:solidFill>
                <a:latin typeface="Arial" panose="020B0604020202020204" pitchFamily="34" charset="0"/>
                <a:cs typeface="Arial" panose="020B0604020202020204" pitchFamily="34" charset="0"/>
              </a:rPr>
              <a:t>expected Acceptable</a:t>
            </a:r>
          </a:p>
          <a:p>
            <a:pPr algn="ctr"/>
            <a:r>
              <a:rPr lang="en-US" sz="1600" dirty="0">
                <a:solidFill>
                  <a:schemeClr val="tx1"/>
                </a:solidFill>
                <a:latin typeface="Arial" panose="020B0604020202020204" pitchFamily="34" charset="0"/>
                <a:cs typeface="Arial" panose="020B0604020202020204" pitchFamily="34" charset="0"/>
              </a:rPr>
              <a:t>Behavior</a:t>
            </a:r>
          </a:p>
        </p:txBody>
      </p:sp>
      <p:sp>
        <p:nvSpPr>
          <p:cNvPr id="17" name="Rounded Rectangle 16">
            <a:extLst>
              <a:ext uri="{FF2B5EF4-FFF2-40B4-BE49-F238E27FC236}">
                <a16:creationId xmlns:a16="http://schemas.microsoft.com/office/drawing/2014/main" id="{64AA4B86-F973-4C41-A000-D86D747B9D4C}"/>
              </a:ext>
            </a:extLst>
          </p:cNvPr>
          <p:cNvSpPr/>
          <p:nvPr/>
        </p:nvSpPr>
        <p:spPr>
          <a:xfrm>
            <a:off x="9493962" y="2240090"/>
            <a:ext cx="1630863" cy="1031620"/>
          </a:xfrm>
          <a:prstGeom prst="roundRect">
            <a:avLst/>
          </a:prstGeom>
          <a:ln w="1905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Expected Acceptable</a:t>
            </a:r>
          </a:p>
          <a:p>
            <a:pPr algn="ctr"/>
            <a:r>
              <a:rPr lang="en-US" sz="1600" dirty="0">
                <a:solidFill>
                  <a:schemeClr val="tx1"/>
                </a:solidFill>
                <a:latin typeface="Arial" panose="020B0604020202020204" pitchFamily="34" charset="0"/>
                <a:cs typeface="Arial" panose="020B0604020202020204" pitchFamily="34" charset="0"/>
              </a:rPr>
              <a:t>Behavior</a:t>
            </a:r>
          </a:p>
        </p:txBody>
      </p:sp>
      <p:sp>
        <p:nvSpPr>
          <p:cNvPr id="18" name="TextBox 17">
            <a:extLst>
              <a:ext uri="{FF2B5EF4-FFF2-40B4-BE49-F238E27FC236}">
                <a16:creationId xmlns:a16="http://schemas.microsoft.com/office/drawing/2014/main" id="{94E7D714-2B67-4C44-8487-21CE16DAD747}"/>
              </a:ext>
            </a:extLst>
          </p:cNvPr>
          <p:cNvSpPr txBox="1"/>
          <p:nvPr/>
        </p:nvSpPr>
        <p:spPr>
          <a:xfrm rot="16200000">
            <a:off x="8487864" y="2416232"/>
            <a:ext cx="1326004" cy="369332"/>
          </a:xfrm>
          <a:prstGeom prst="rect">
            <a:avLst/>
          </a:prstGeom>
          <a:noFill/>
        </p:spPr>
        <p:txBody>
          <a:bodyPr wrap="none" rtlCol="0">
            <a:spAutoFit/>
          </a:bodyPr>
          <a:lstStyle/>
          <a:p>
            <a:r>
              <a:rPr lang="en-US" dirty="0">
                <a:solidFill>
                  <a:srgbClr val="002060"/>
                </a:solidFill>
                <a:latin typeface="Arial" panose="020B0604020202020204" pitchFamily="34" charset="0"/>
                <a:cs typeface="Arial" panose="020B0604020202020204" pitchFamily="34" charset="0"/>
              </a:rPr>
              <a:t>Acceptable</a:t>
            </a:r>
          </a:p>
        </p:txBody>
      </p:sp>
      <p:sp>
        <p:nvSpPr>
          <p:cNvPr id="19" name="TextBox 18">
            <a:extLst>
              <a:ext uri="{FF2B5EF4-FFF2-40B4-BE49-F238E27FC236}">
                <a16:creationId xmlns:a16="http://schemas.microsoft.com/office/drawing/2014/main" id="{4BA0B45B-D69B-2444-98E1-24978BF8475D}"/>
              </a:ext>
            </a:extLst>
          </p:cNvPr>
          <p:cNvSpPr txBox="1"/>
          <p:nvPr/>
        </p:nvSpPr>
        <p:spPr>
          <a:xfrm rot="16200000">
            <a:off x="8365912" y="4918289"/>
            <a:ext cx="1595309" cy="369332"/>
          </a:xfrm>
          <a:prstGeom prst="rect">
            <a:avLst/>
          </a:prstGeom>
          <a:noFill/>
        </p:spPr>
        <p:txBody>
          <a:bodyPr wrap="none" rtlCol="0">
            <a:spAutoFit/>
          </a:bodyPr>
          <a:lstStyle/>
          <a:p>
            <a:r>
              <a:rPr lang="en-US" dirty="0">
                <a:solidFill>
                  <a:srgbClr val="002060"/>
                </a:solidFill>
                <a:latin typeface="Arial" panose="020B0604020202020204" pitchFamily="34" charset="0"/>
                <a:cs typeface="Arial" panose="020B0604020202020204" pitchFamily="34" charset="0"/>
              </a:rPr>
              <a:t>Unacceptable</a:t>
            </a:r>
          </a:p>
        </p:txBody>
      </p:sp>
      <p:sp>
        <p:nvSpPr>
          <p:cNvPr id="20" name="TextBox 19">
            <a:extLst>
              <a:ext uri="{FF2B5EF4-FFF2-40B4-BE49-F238E27FC236}">
                <a16:creationId xmlns:a16="http://schemas.microsoft.com/office/drawing/2014/main" id="{6D0BE983-F378-914F-BE9A-E289E5F6C508}"/>
              </a:ext>
            </a:extLst>
          </p:cNvPr>
          <p:cNvSpPr txBox="1"/>
          <p:nvPr/>
        </p:nvSpPr>
        <p:spPr>
          <a:xfrm>
            <a:off x="10296318" y="3784600"/>
            <a:ext cx="1146468" cy="369332"/>
          </a:xfrm>
          <a:prstGeom prst="rect">
            <a:avLst/>
          </a:prstGeom>
          <a:noFill/>
        </p:spPr>
        <p:txBody>
          <a:bodyPr wrap="none" rtlCol="0">
            <a:spAutoFit/>
          </a:bodyPr>
          <a:lstStyle/>
          <a:p>
            <a:r>
              <a:rPr lang="en-US" dirty="0">
                <a:solidFill>
                  <a:srgbClr val="002060"/>
                </a:solidFill>
                <a:latin typeface="Arial" panose="020B0604020202020204" pitchFamily="34" charset="0"/>
                <a:cs typeface="Arial" panose="020B0604020202020204" pitchFamily="34" charset="0"/>
              </a:rPr>
              <a:t>Expected</a:t>
            </a:r>
          </a:p>
        </p:txBody>
      </p:sp>
      <p:sp>
        <p:nvSpPr>
          <p:cNvPr id="21" name="TextBox 20">
            <a:extLst>
              <a:ext uri="{FF2B5EF4-FFF2-40B4-BE49-F238E27FC236}">
                <a16:creationId xmlns:a16="http://schemas.microsoft.com/office/drawing/2014/main" id="{245DE201-F8AA-FF42-B6CA-1BAAE389DAC7}"/>
              </a:ext>
            </a:extLst>
          </p:cNvPr>
          <p:cNvSpPr txBox="1"/>
          <p:nvPr/>
        </p:nvSpPr>
        <p:spPr>
          <a:xfrm>
            <a:off x="6544019" y="3792410"/>
            <a:ext cx="1415772" cy="369332"/>
          </a:xfrm>
          <a:prstGeom prst="rect">
            <a:avLst/>
          </a:prstGeom>
          <a:noFill/>
        </p:spPr>
        <p:txBody>
          <a:bodyPr wrap="none" rtlCol="0">
            <a:spAutoFit/>
          </a:bodyPr>
          <a:lstStyle/>
          <a:p>
            <a:r>
              <a:rPr lang="en-US" dirty="0">
                <a:solidFill>
                  <a:srgbClr val="002060"/>
                </a:solidFill>
                <a:latin typeface="Arial" panose="020B0604020202020204" pitchFamily="34" charset="0"/>
                <a:cs typeface="Arial" panose="020B0604020202020204" pitchFamily="34" charset="0"/>
              </a:rPr>
              <a:t>Unexpected</a:t>
            </a:r>
          </a:p>
        </p:txBody>
      </p:sp>
      <p:sp>
        <p:nvSpPr>
          <p:cNvPr id="28" name="Rectangle 27">
            <a:extLst>
              <a:ext uri="{FF2B5EF4-FFF2-40B4-BE49-F238E27FC236}">
                <a16:creationId xmlns:a16="http://schemas.microsoft.com/office/drawing/2014/main" id="{DF6D8DD4-8350-8E46-91A5-FF8212200477}"/>
              </a:ext>
            </a:extLst>
          </p:cNvPr>
          <p:cNvSpPr/>
          <p:nvPr/>
        </p:nvSpPr>
        <p:spPr>
          <a:xfrm>
            <a:off x="10745159" y="1893012"/>
            <a:ext cx="697627" cy="707886"/>
          </a:xfrm>
          <a:prstGeom prst="rect">
            <a:avLst/>
          </a:prstGeom>
        </p:spPr>
        <p:txBody>
          <a:bodyPr wrap="none">
            <a:spAutoFit/>
          </a:bodyPr>
          <a:lstStyle/>
          <a:p>
            <a:r>
              <a:rPr lang="en-US" sz="4000" dirty="0">
                <a:latin typeface="Apple Color Emoji" pitchFamily="2" charset="0"/>
              </a:rPr>
              <a:t>👍</a:t>
            </a:r>
            <a:endParaRPr lang="en-US" sz="4000" dirty="0">
              <a:effectLst/>
              <a:latin typeface="Apple Color Emoji" pitchFamily="2" charset="0"/>
            </a:endParaRPr>
          </a:p>
        </p:txBody>
      </p:sp>
      <p:sp>
        <p:nvSpPr>
          <p:cNvPr id="30" name="TextBox 29">
            <a:extLst>
              <a:ext uri="{FF2B5EF4-FFF2-40B4-BE49-F238E27FC236}">
                <a16:creationId xmlns:a16="http://schemas.microsoft.com/office/drawing/2014/main" id="{C8F509CF-47E9-B54C-AC82-D418306CD91E}"/>
              </a:ext>
            </a:extLst>
          </p:cNvPr>
          <p:cNvSpPr txBox="1"/>
          <p:nvPr/>
        </p:nvSpPr>
        <p:spPr>
          <a:xfrm>
            <a:off x="8983175" y="6037436"/>
            <a:ext cx="2351926" cy="307777"/>
          </a:xfrm>
          <a:prstGeom prst="rect">
            <a:avLst/>
          </a:prstGeom>
          <a:noFill/>
        </p:spPr>
        <p:txBody>
          <a:bodyPr wrap="none" rtlCol="0">
            <a:spAutoFit/>
          </a:bodyPr>
          <a:lstStyle/>
          <a:p>
            <a:r>
              <a:rPr lang="en-US" sz="1400" i="1" dirty="0">
                <a:solidFill>
                  <a:srgbClr val="002060"/>
                </a:solidFill>
              </a:rPr>
              <a:t>Usual focus in early design</a:t>
            </a:r>
          </a:p>
        </p:txBody>
      </p:sp>
      <p:cxnSp>
        <p:nvCxnSpPr>
          <p:cNvPr id="32" name="Straight Arrow Connector 31">
            <a:extLst>
              <a:ext uri="{FF2B5EF4-FFF2-40B4-BE49-F238E27FC236}">
                <a16:creationId xmlns:a16="http://schemas.microsoft.com/office/drawing/2014/main" id="{A539D431-9B85-084B-B7F1-697C6F23E322}"/>
              </a:ext>
            </a:extLst>
          </p:cNvPr>
          <p:cNvCxnSpPr>
            <a:cxnSpLocks/>
          </p:cNvCxnSpPr>
          <p:nvPr/>
        </p:nvCxnSpPr>
        <p:spPr>
          <a:xfrm>
            <a:off x="11283805" y="6191324"/>
            <a:ext cx="317961" cy="0"/>
          </a:xfrm>
          <a:prstGeom prst="straightConnector1">
            <a:avLst/>
          </a:prstGeom>
          <a:ln>
            <a:solidFill>
              <a:schemeClr val="accent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68067D20-AEE3-104D-A212-41A8ACD99DA5}"/>
              </a:ext>
            </a:extLst>
          </p:cNvPr>
          <p:cNvSpPr txBox="1"/>
          <p:nvPr/>
        </p:nvSpPr>
        <p:spPr>
          <a:xfrm>
            <a:off x="7269555" y="5821993"/>
            <a:ext cx="1574470" cy="523220"/>
          </a:xfrm>
          <a:prstGeom prst="rect">
            <a:avLst/>
          </a:prstGeom>
          <a:noFill/>
        </p:spPr>
        <p:txBody>
          <a:bodyPr wrap="none" rtlCol="0">
            <a:spAutoFit/>
          </a:bodyPr>
          <a:lstStyle/>
          <a:p>
            <a:pPr algn="r"/>
            <a:r>
              <a:rPr lang="en-US" sz="1400" i="1" dirty="0">
                <a:solidFill>
                  <a:srgbClr val="002060"/>
                </a:solidFill>
              </a:rPr>
              <a:t>Difficult to know</a:t>
            </a:r>
          </a:p>
          <a:p>
            <a:pPr algn="r"/>
            <a:r>
              <a:rPr lang="en-US" sz="1400" i="1" dirty="0">
                <a:solidFill>
                  <a:srgbClr val="002060"/>
                </a:solidFill>
              </a:rPr>
              <a:t>in early design</a:t>
            </a:r>
          </a:p>
        </p:txBody>
      </p:sp>
      <p:cxnSp>
        <p:nvCxnSpPr>
          <p:cNvPr id="35" name="Straight Arrow Connector 34">
            <a:extLst>
              <a:ext uri="{FF2B5EF4-FFF2-40B4-BE49-F238E27FC236}">
                <a16:creationId xmlns:a16="http://schemas.microsoft.com/office/drawing/2014/main" id="{799B2A5D-7975-4248-853E-1D4CB65A3BC0}"/>
              </a:ext>
            </a:extLst>
          </p:cNvPr>
          <p:cNvCxnSpPr>
            <a:cxnSpLocks/>
          </p:cNvCxnSpPr>
          <p:nvPr/>
        </p:nvCxnSpPr>
        <p:spPr>
          <a:xfrm flipH="1">
            <a:off x="6527706" y="6191324"/>
            <a:ext cx="802056" cy="0"/>
          </a:xfrm>
          <a:prstGeom prst="straightConnector1">
            <a:avLst/>
          </a:prstGeom>
          <a:ln>
            <a:solidFill>
              <a:schemeClr val="accent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6418ED73-0DBA-EA44-B122-79754DFD64F0}"/>
              </a:ext>
            </a:extLst>
          </p:cNvPr>
          <p:cNvSpPr txBox="1"/>
          <p:nvPr/>
        </p:nvSpPr>
        <p:spPr>
          <a:xfrm>
            <a:off x="9249840" y="1399287"/>
            <a:ext cx="2180405" cy="523220"/>
          </a:xfrm>
          <a:prstGeom prst="rect">
            <a:avLst/>
          </a:prstGeom>
          <a:noFill/>
        </p:spPr>
        <p:txBody>
          <a:bodyPr wrap="none" rtlCol="0">
            <a:spAutoFit/>
          </a:bodyPr>
          <a:lstStyle/>
          <a:p>
            <a:pPr algn="ctr"/>
            <a:r>
              <a:rPr lang="en-US" sz="1400" i="1" dirty="0">
                <a:solidFill>
                  <a:srgbClr val="002060"/>
                </a:solidFill>
              </a:rPr>
              <a:t>Inside field of awareness</a:t>
            </a:r>
          </a:p>
          <a:p>
            <a:pPr algn="ctr"/>
            <a:r>
              <a:rPr lang="en-US" sz="1400" i="1" dirty="0">
                <a:solidFill>
                  <a:srgbClr val="002060"/>
                </a:solidFill>
              </a:rPr>
              <a:t>(know)</a:t>
            </a:r>
          </a:p>
        </p:txBody>
      </p:sp>
      <p:sp>
        <p:nvSpPr>
          <p:cNvPr id="39" name="TextBox 38">
            <a:extLst>
              <a:ext uri="{FF2B5EF4-FFF2-40B4-BE49-F238E27FC236}">
                <a16:creationId xmlns:a16="http://schemas.microsoft.com/office/drawing/2014/main" id="{2383DC2C-148E-DF40-BB33-5EA00B3843A7}"/>
              </a:ext>
            </a:extLst>
          </p:cNvPr>
          <p:cNvSpPr txBox="1"/>
          <p:nvPr/>
        </p:nvSpPr>
        <p:spPr>
          <a:xfrm>
            <a:off x="6423516" y="1385182"/>
            <a:ext cx="2499402" cy="523220"/>
          </a:xfrm>
          <a:prstGeom prst="rect">
            <a:avLst/>
          </a:prstGeom>
          <a:noFill/>
        </p:spPr>
        <p:txBody>
          <a:bodyPr wrap="none" rtlCol="0">
            <a:spAutoFit/>
          </a:bodyPr>
          <a:lstStyle/>
          <a:p>
            <a:r>
              <a:rPr lang="en-US" sz="1400" i="1" dirty="0">
                <a:solidFill>
                  <a:srgbClr val="002060"/>
                </a:solidFill>
              </a:rPr>
              <a:t>Outside of field of awareness</a:t>
            </a:r>
          </a:p>
          <a:p>
            <a:pPr algn="ctr"/>
            <a:r>
              <a:rPr lang="en-US" sz="1400" i="1" dirty="0">
                <a:solidFill>
                  <a:srgbClr val="002060"/>
                </a:solidFill>
              </a:rPr>
              <a:t>(don’t know)</a:t>
            </a:r>
          </a:p>
        </p:txBody>
      </p:sp>
    </p:spTree>
    <p:extLst>
      <p:ext uri="{BB962C8B-B14F-4D97-AF65-F5344CB8AC3E}">
        <p14:creationId xmlns:p14="http://schemas.microsoft.com/office/powerpoint/2010/main" val="34123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0544-B86A-4050-A928-EC204F5AA817}"/>
              </a:ext>
            </a:extLst>
          </p:cNvPr>
          <p:cNvSpPr>
            <a:spLocks noGrp="1"/>
          </p:cNvSpPr>
          <p:nvPr>
            <p:ph type="title"/>
          </p:nvPr>
        </p:nvSpPr>
        <p:spPr/>
        <p:txBody>
          <a:bodyPr/>
          <a:lstStyle/>
          <a:p>
            <a:r>
              <a:rPr lang="en-US"/>
              <a:t>We build models to answer questions.</a:t>
            </a:r>
          </a:p>
        </p:txBody>
      </p:sp>
      <p:pic>
        <p:nvPicPr>
          <p:cNvPr id="4" name="Picture 4" descr="A person wearing glasses&#10;&#10;Description automatically generated">
            <a:extLst>
              <a:ext uri="{FF2B5EF4-FFF2-40B4-BE49-F238E27FC236}">
                <a16:creationId xmlns:a16="http://schemas.microsoft.com/office/drawing/2014/main" id="{B1E0ACB9-2FF5-437B-AF7B-B1219F8FE9BD}"/>
              </a:ext>
            </a:extLst>
          </p:cNvPr>
          <p:cNvPicPr>
            <a:picLocks noGrp="1" noChangeAspect="1"/>
          </p:cNvPicPr>
          <p:nvPr>
            <p:ph sz="quarter" idx="1"/>
          </p:nvPr>
        </p:nvPicPr>
        <p:blipFill>
          <a:blip r:embed="rId3"/>
          <a:stretch>
            <a:fillRect/>
          </a:stretch>
        </p:blipFill>
        <p:spPr>
          <a:xfrm>
            <a:off x="407035" y="4279582"/>
            <a:ext cx="4123690" cy="1941195"/>
          </a:xfrm>
        </p:spPr>
      </p:pic>
      <p:sp>
        <p:nvSpPr>
          <p:cNvPr id="3" name="Content Placeholder 2">
            <a:extLst>
              <a:ext uri="{FF2B5EF4-FFF2-40B4-BE49-F238E27FC236}">
                <a16:creationId xmlns:a16="http://schemas.microsoft.com/office/drawing/2014/main" id="{4D1C0B0B-0B73-4E0E-917D-C0FBDF6ED66A}"/>
              </a:ext>
            </a:extLst>
          </p:cNvPr>
          <p:cNvSpPr txBox="1">
            <a:spLocks/>
          </p:cNvSpPr>
          <p:nvPr/>
        </p:nvSpPr>
        <p:spPr>
          <a:xfrm>
            <a:off x="4530725" y="519113"/>
            <a:ext cx="7551013" cy="5819774"/>
          </a:xfrm>
          <a:prstGeom prst="rect">
            <a:avLst/>
          </a:prstGeom>
        </p:spPr>
        <p:txBody>
          <a:bodyPr vert="horz" anchor="t">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914400">
              <a:spcBef>
                <a:spcPts val="600"/>
              </a:spcBef>
            </a:pPr>
            <a:r>
              <a:rPr lang="en-US" sz="1800" dirty="0"/>
              <a:t>What </a:t>
            </a:r>
            <a:r>
              <a:rPr lang="en-US" sz="1800" b="1" dirty="0">
                <a:solidFill>
                  <a:srgbClr val="002060"/>
                </a:solidFill>
              </a:rPr>
              <a:t>assumptions</a:t>
            </a:r>
            <a:r>
              <a:rPr lang="en-US" sz="1800" dirty="0"/>
              <a:t> were made when designing this process or system?</a:t>
            </a:r>
          </a:p>
          <a:p>
            <a:pPr defTabSz="914400">
              <a:spcBef>
                <a:spcPts val="600"/>
              </a:spcBef>
            </a:pPr>
            <a:r>
              <a:rPr lang="en-US" sz="1800" dirty="0"/>
              <a:t>How can we change the design to </a:t>
            </a:r>
            <a:r>
              <a:rPr lang="en-US" sz="1800" b="1" dirty="0">
                <a:solidFill>
                  <a:srgbClr val="002060"/>
                </a:solidFill>
              </a:rPr>
              <a:t>make it more resilient </a:t>
            </a:r>
            <a:r>
              <a:rPr lang="en-US" sz="1800" dirty="0"/>
              <a:t>against the exposed threats?</a:t>
            </a:r>
          </a:p>
          <a:p>
            <a:pPr lvl="1" defTabSz="914400">
              <a:spcBef>
                <a:spcPts val="600"/>
              </a:spcBef>
            </a:pPr>
            <a:r>
              <a:rPr lang="en-US" sz="1800" dirty="0">
                <a:ea typeface="+mn-lt"/>
                <a:cs typeface="+mn-lt"/>
              </a:rPr>
              <a:t>Which unexpected behaviors should be folded into the design?</a:t>
            </a:r>
          </a:p>
          <a:p>
            <a:pPr lvl="1" defTabSz="914400">
              <a:spcBef>
                <a:spcPts val="600"/>
              </a:spcBef>
            </a:pPr>
            <a:r>
              <a:rPr lang="en-US" sz="1800" dirty="0">
                <a:ea typeface="+mn-lt"/>
                <a:cs typeface="+mn-lt"/>
              </a:rPr>
              <a:t>How should the system or process handle disruptions?  </a:t>
            </a:r>
          </a:p>
          <a:p>
            <a:pPr lvl="1" defTabSz="914400">
              <a:spcBef>
                <a:spcPts val="600"/>
              </a:spcBef>
            </a:pPr>
            <a:r>
              <a:rPr lang="en-US" sz="1800" dirty="0">
                <a:ea typeface="+mn-lt"/>
                <a:cs typeface="+mn-lt"/>
              </a:rPr>
              <a:t>What formal constraints / requirements will prevent unacceptable behaviors?</a:t>
            </a:r>
          </a:p>
          <a:p>
            <a:pPr defTabSz="914400">
              <a:spcBef>
                <a:spcPts val="600"/>
              </a:spcBef>
            </a:pPr>
            <a:r>
              <a:rPr lang="en-US" sz="1800" dirty="0">
                <a:ea typeface="+mn-lt"/>
                <a:cs typeface="+mn-lt"/>
              </a:rPr>
              <a:t>Which events must be managed as an </a:t>
            </a:r>
            <a:r>
              <a:rPr lang="en-US" sz="1800" b="1" dirty="0">
                <a:solidFill>
                  <a:srgbClr val="002060"/>
                </a:solidFill>
                <a:ea typeface="+mn-lt"/>
                <a:cs typeface="+mn-lt"/>
              </a:rPr>
              <a:t>enterprise risk</a:t>
            </a:r>
            <a:r>
              <a:rPr lang="en-US" sz="1800" dirty="0">
                <a:ea typeface="+mn-lt"/>
                <a:cs typeface="+mn-lt"/>
              </a:rPr>
              <a:t>?</a:t>
            </a:r>
          </a:p>
          <a:p>
            <a:pPr lvl="1" defTabSz="914400">
              <a:spcBef>
                <a:spcPts val="600"/>
              </a:spcBef>
            </a:pPr>
            <a:r>
              <a:rPr lang="en-US" sz="1800" dirty="0">
                <a:ea typeface="+mn-lt"/>
                <a:cs typeface="+mn-lt"/>
              </a:rPr>
              <a:t>Which are the critical decision points?</a:t>
            </a:r>
          </a:p>
          <a:p>
            <a:pPr lvl="1" defTabSz="914400">
              <a:spcBef>
                <a:spcPts val="600"/>
              </a:spcBef>
            </a:pPr>
            <a:r>
              <a:rPr lang="en-US" sz="1800" dirty="0">
                <a:ea typeface="+mn-lt"/>
                <a:cs typeface="+mn-lt"/>
              </a:rPr>
              <a:t>What are their likelihoods and impacts?</a:t>
            </a:r>
          </a:p>
          <a:p>
            <a:pPr lvl="1" defTabSz="914400">
              <a:spcBef>
                <a:spcPts val="600"/>
              </a:spcBef>
            </a:pPr>
            <a:r>
              <a:rPr lang="en-US" sz="1800" dirty="0">
                <a:ea typeface="+mn-lt"/>
                <a:cs typeface="+mn-lt"/>
              </a:rPr>
              <a:t>What is the scenario risk?  The overall risk?</a:t>
            </a:r>
          </a:p>
          <a:p>
            <a:pPr defTabSz="914400">
              <a:spcBef>
                <a:spcPts val="600"/>
              </a:spcBef>
            </a:pPr>
            <a:r>
              <a:rPr lang="en-US" sz="1800" dirty="0">
                <a:ea typeface="+mn-lt"/>
                <a:cs typeface="+mn-lt"/>
              </a:rPr>
              <a:t>What is the </a:t>
            </a:r>
            <a:r>
              <a:rPr lang="en-US" sz="1800" b="1" dirty="0">
                <a:solidFill>
                  <a:srgbClr val="002060"/>
                </a:solidFill>
                <a:ea typeface="+mn-lt"/>
                <a:cs typeface="+mn-lt"/>
              </a:rPr>
              <a:t>duration</a:t>
            </a:r>
            <a:r>
              <a:rPr lang="en-US" sz="1800" dirty="0">
                <a:ea typeface="+mn-lt"/>
                <a:cs typeface="+mn-lt"/>
              </a:rPr>
              <a:t> of a behavior scenario?</a:t>
            </a:r>
          </a:p>
          <a:p>
            <a:pPr lvl="1" defTabSz="914400">
              <a:spcBef>
                <a:spcPts val="600"/>
              </a:spcBef>
            </a:pPr>
            <a:r>
              <a:rPr lang="en-US" sz="1800" dirty="0">
                <a:ea typeface="+mn-lt"/>
                <a:cs typeface="+mn-lt"/>
              </a:rPr>
              <a:t>What is the expected duration over all scenarios?  The min/max duration?</a:t>
            </a:r>
          </a:p>
          <a:p>
            <a:pPr defTabSz="914400">
              <a:spcBef>
                <a:spcPts val="600"/>
              </a:spcBef>
            </a:pPr>
            <a:r>
              <a:rPr lang="en-US" sz="1800" dirty="0">
                <a:solidFill>
                  <a:srgbClr val="000000"/>
                </a:solidFill>
                <a:ea typeface="+mn-lt"/>
                <a:cs typeface="+mn-lt"/>
              </a:rPr>
              <a:t>What </a:t>
            </a:r>
            <a:r>
              <a:rPr lang="en-US" sz="1800" b="1" dirty="0">
                <a:solidFill>
                  <a:srgbClr val="002060"/>
                </a:solidFill>
                <a:ea typeface="+mn-lt"/>
                <a:cs typeface="+mn-lt"/>
              </a:rPr>
              <a:t>behavior patterns</a:t>
            </a:r>
            <a:r>
              <a:rPr lang="en-US" sz="1800" dirty="0">
                <a:solidFill>
                  <a:srgbClr val="000000"/>
                </a:solidFill>
                <a:ea typeface="+mn-lt"/>
                <a:cs typeface="+mn-lt"/>
              </a:rPr>
              <a:t> are present in the model?</a:t>
            </a:r>
          </a:p>
          <a:p>
            <a:pPr lvl="1" defTabSz="914400">
              <a:spcBef>
                <a:spcPts val="600"/>
              </a:spcBef>
            </a:pPr>
            <a:r>
              <a:rPr lang="en-US" sz="1800" dirty="0">
                <a:ea typeface="+mn-lt"/>
                <a:cs typeface="+mn-lt"/>
              </a:rPr>
              <a:t>Is a presented pattern also applicable in other domains?</a:t>
            </a:r>
          </a:p>
          <a:p>
            <a:pPr marL="274320" lvl="1" indent="0" defTabSz="914400">
              <a:buNone/>
            </a:pPr>
            <a:endParaRPr lang="en-US" sz="1400" dirty="0">
              <a:solidFill>
                <a:srgbClr val="000000"/>
              </a:solidFill>
              <a:ea typeface="+mn-lt"/>
              <a:cs typeface="+mn-lt"/>
            </a:endParaRPr>
          </a:p>
          <a:p>
            <a:pPr lvl="1" defTabSz="914400"/>
            <a:endParaRPr lang="en-US" sz="1400" dirty="0">
              <a:solidFill>
                <a:srgbClr val="000000"/>
              </a:solidFill>
              <a:ea typeface="+mn-lt"/>
              <a:cs typeface="+mn-lt"/>
            </a:endParaRPr>
          </a:p>
          <a:p>
            <a:pPr defTabSz="914400"/>
            <a:endParaRPr lang="en-US" sz="1800" dirty="0">
              <a:solidFill>
                <a:srgbClr val="000000"/>
              </a:solidFill>
              <a:ea typeface="+mn-lt"/>
              <a:cs typeface="+mn-lt"/>
            </a:endParaRPr>
          </a:p>
        </p:txBody>
      </p:sp>
    </p:spTree>
    <p:extLst>
      <p:ext uri="{BB962C8B-B14F-4D97-AF65-F5344CB8AC3E}">
        <p14:creationId xmlns:p14="http://schemas.microsoft.com/office/powerpoint/2010/main" val="2832301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C0A2-0BFB-4D13-8794-05AB0E29A0AE}"/>
              </a:ext>
            </a:extLst>
          </p:cNvPr>
          <p:cNvSpPr>
            <a:spLocks noGrp="1"/>
          </p:cNvSpPr>
          <p:nvPr>
            <p:ph type="title"/>
          </p:nvPr>
        </p:nvSpPr>
        <p:spPr/>
        <p:txBody>
          <a:bodyPr/>
          <a:lstStyle/>
          <a:p>
            <a:r>
              <a:rPr lang="en-US"/>
              <a:t>What is Monterey Phoenix?</a:t>
            </a:r>
          </a:p>
        </p:txBody>
      </p:sp>
      <p:sp>
        <p:nvSpPr>
          <p:cNvPr id="3" name="Content Placeholder 2">
            <a:extLst>
              <a:ext uri="{FF2B5EF4-FFF2-40B4-BE49-F238E27FC236}">
                <a16:creationId xmlns:a16="http://schemas.microsoft.com/office/drawing/2014/main" id="{EE1D9C3E-2516-4E6D-BC72-0ECE28400793}"/>
              </a:ext>
            </a:extLst>
          </p:cNvPr>
          <p:cNvSpPr>
            <a:spLocks noGrp="1"/>
          </p:cNvSpPr>
          <p:nvPr>
            <p:ph sz="quarter" idx="1"/>
          </p:nvPr>
        </p:nvSpPr>
        <p:spPr/>
        <p:txBody>
          <a:bodyPr vert="horz" anchor="t">
            <a:normAutofit fontScale="92500" lnSpcReduction="10000"/>
          </a:bodyPr>
          <a:lstStyle/>
          <a:p>
            <a:r>
              <a:rPr lang="en-US" dirty="0">
                <a:solidFill>
                  <a:srgbClr val="0F3E7C"/>
                </a:solidFill>
              </a:rPr>
              <a:t>Monterey Phoenix (MP) </a:t>
            </a:r>
            <a:r>
              <a:rPr lang="en-US" dirty="0"/>
              <a:t>is a Navy-developed language, approach, and tool for modeling and reasoning about </a:t>
            </a:r>
            <a:r>
              <a:rPr lang="en-US" i="1" dirty="0"/>
              <a:t>behavior – </a:t>
            </a:r>
            <a:r>
              <a:rPr lang="en-US" dirty="0"/>
              <a:t>the way in which something conducts activity.</a:t>
            </a:r>
          </a:p>
          <a:p>
            <a:pPr lvl="1"/>
            <a:r>
              <a:rPr lang="en-US" dirty="0"/>
              <a:t>Software</a:t>
            </a:r>
          </a:p>
          <a:p>
            <a:pPr lvl="1"/>
            <a:r>
              <a:rPr lang="en-US" dirty="0"/>
              <a:t>Hardware</a:t>
            </a:r>
          </a:p>
          <a:p>
            <a:pPr lvl="1"/>
            <a:r>
              <a:rPr lang="en-US" dirty="0"/>
              <a:t>People</a:t>
            </a:r>
          </a:p>
          <a:p>
            <a:pPr lvl="1"/>
            <a:r>
              <a:rPr lang="en-US" dirty="0"/>
              <a:t>Organizations</a:t>
            </a:r>
          </a:p>
          <a:p>
            <a:pPr lvl="1"/>
            <a:r>
              <a:rPr lang="en-US" dirty="0"/>
              <a:t>Operational and Business Processes  </a:t>
            </a:r>
          </a:p>
          <a:p>
            <a:r>
              <a:rPr lang="en-US" sz="2600" dirty="0">
                <a:solidFill>
                  <a:srgbClr val="0F3E7C"/>
                </a:solidFill>
              </a:rPr>
              <a:t>MP-Firebird </a:t>
            </a:r>
            <a:r>
              <a:rPr lang="en-US" sz="2600" dirty="0"/>
              <a:t>is an easy-to-use behavior modeling tool that implements MP.</a:t>
            </a:r>
          </a:p>
          <a:p>
            <a:pPr lvl="1"/>
            <a:r>
              <a:rPr lang="en-US" dirty="0">
                <a:hlinkClick r:id="rId3"/>
              </a:rPr>
              <a:t>https://firebird.nps.edu/</a:t>
            </a:r>
            <a:r>
              <a:rPr lang="en-US" dirty="0"/>
              <a:t> </a:t>
            </a:r>
          </a:p>
          <a:p>
            <a:r>
              <a:rPr lang="en-US" sz="2600" dirty="0">
                <a:solidFill>
                  <a:srgbClr val="0F3E7C"/>
                </a:solidFill>
                <a:ea typeface="+mn-lt"/>
                <a:cs typeface="+mn-lt"/>
              </a:rPr>
              <a:t>MP-Gryphon </a:t>
            </a:r>
            <a:r>
              <a:rPr lang="en-US" sz="2600" dirty="0">
                <a:solidFill>
                  <a:srgbClr val="000000"/>
                </a:solidFill>
                <a:ea typeface="+mn-lt"/>
                <a:cs typeface="+mn-lt"/>
              </a:rPr>
              <a:t>is</a:t>
            </a:r>
            <a:r>
              <a:rPr lang="en-US" sz="2600" dirty="0">
                <a:ea typeface="+mn-lt"/>
                <a:cs typeface="+mn-lt"/>
              </a:rPr>
              <a:t> an open source, locally installable MP tool.</a:t>
            </a:r>
          </a:p>
          <a:p>
            <a:pPr lvl="1"/>
            <a:r>
              <a:rPr lang="en-US" dirty="0">
                <a:ea typeface="+mn-lt"/>
                <a:cs typeface="+mn-lt"/>
                <a:hlinkClick r:id="rId4"/>
              </a:rPr>
              <a:t>https://gitlab.nps.edu/monterey-phoenix</a:t>
            </a:r>
            <a:r>
              <a:rPr lang="en-US" dirty="0">
                <a:ea typeface="+mn-lt"/>
                <a:cs typeface="+mn-lt"/>
              </a:rPr>
              <a:t> </a:t>
            </a:r>
          </a:p>
        </p:txBody>
      </p:sp>
      <p:sp>
        <p:nvSpPr>
          <p:cNvPr id="4" name="TextBox 1">
            <a:extLst>
              <a:ext uri="{FF2B5EF4-FFF2-40B4-BE49-F238E27FC236}">
                <a16:creationId xmlns:a16="http://schemas.microsoft.com/office/drawing/2014/main" id="{E39EEF0C-8F7E-47B5-AE34-DEC35376A76E}"/>
              </a:ext>
            </a:extLst>
          </p:cNvPr>
          <p:cNvSpPr txBox="1"/>
          <p:nvPr/>
        </p:nvSpPr>
        <p:spPr>
          <a:xfrm>
            <a:off x="587829" y="3348842"/>
            <a:ext cx="2871848" cy="286232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Arial"/>
                <a:cs typeface="Arial"/>
              </a:rPr>
              <a:t>MP</a:t>
            </a:r>
          </a:p>
          <a:p>
            <a:pPr marL="171450" indent="-171450">
              <a:buFont typeface="Arial"/>
              <a:buChar char="•"/>
            </a:pPr>
            <a:r>
              <a:rPr lang="en-US" sz="1200">
                <a:solidFill>
                  <a:schemeClr val="tx1">
                    <a:lumMod val="75000"/>
                    <a:lumOff val="25000"/>
                  </a:schemeClr>
                </a:solidFill>
                <a:latin typeface="Arial"/>
                <a:cs typeface="Arial"/>
              </a:rPr>
              <a:t>is easy to use</a:t>
            </a:r>
          </a:p>
          <a:p>
            <a:pPr marL="171450" indent="-171450">
              <a:buFont typeface="Arial"/>
              <a:buChar char="•"/>
            </a:pPr>
            <a:r>
              <a:rPr lang="en-US" sz="1200">
                <a:solidFill>
                  <a:schemeClr val="tx1">
                    <a:lumMod val="75000"/>
                    <a:lumOff val="25000"/>
                  </a:schemeClr>
                </a:solidFill>
                <a:latin typeface="Arial"/>
                <a:cs typeface="Arial"/>
              </a:rPr>
              <a:t>is an </a:t>
            </a:r>
            <a:r>
              <a:rPr lang="en-US" sz="1200" b="1">
                <a:solidFill>
                  <a:schemeClr val="tx1">
                    <a:lumMod val="75000"/>
                    <a:lumOff val="25000"/>
                  </a:schemeClr>
                </a:solidFill>
                <a:latin typeface="Arial"/>
                <a:cs typeface="Arial"/>
              </a:rPr>
              <a:t>executable</a:t>
            </a:r>
            <a:r>
              <a:rPr lang="en-US" sz="1200">
                <a:solidFill>
                  <a:schemeClr val="tx1">
                    <a:lumMod val="75000"/>
                    <a:lumOff val="25000"/>
                  </a:schemeClr>
                </a:solidFill>
                <a:latin typeface="Arial"/>
                <a:cs typeface="Arial"/>
              </a:rPr>
              <a:t>​ modeling language</a:t>
            </a:r>
          </a:p>
          <a:p>
            <a:pPr marL="171450" indent="-171450">
              <a:buFont typeface="Arial"/>
              <a:buChar char="•"/>
            </a:pPr>
            <a:r>
              <a:rPr lang="en-US" sz="1200">
                <a:solidFill>
                  <a:schemeClr val="tx1">
                    <a:lumMod val="75000"/>
                    <a:lumOff val="25000"/>
                  </a:schemeClr>
                </a:solidFill>
                <a:latin typeface="Arial"/>
                <a:ea typeface="+mn-lt"/>
                <a:cs typeface="+mn-lt"/>
              </a:rPr>
              <a:t>is supported by automated tools</a:t>
            </a:r>
          </a:p>
          <a:p>
            <a:pPr marL="171450" indent="-171450">
              <a:buFont typeface="Arial"/>
              <a:buChar char="•"/>
            </a:pPr>
            <a:r>
              <a:rPr lang="en-US" sz="1200">
                <a:solidFill>
                  <a:schemeClr val="tx1">
                    <a:lumMod val="75000"/>
                    <a:lumOff val="25000"/>
                  </a:schemeClr>
                </a:solidFill>
                <a:latin typeface="Arial"/>
                <a:ea typeface="+mn-lt"/>
                <a:cs typeface="Arial"/>
              </a:rPr>
              <a:t>Informs what kinds</a:t>
            </a:r>
            <a:r>
              <a:rPr lang="en-US" sz="1200">
                <a:solidFill>
                  <a:schemeClr val="tx1">
                    <a:lumMod val="75000"/>
                    <a:lumOff val="25000"/>
                  </a:schemeClr>
                </a:solidFill>
                <a:latin typeface="Arial"/>
                <a:cs typeface="Arial"/>
              </a:rPr>
              <a:t> of behaviors are possible/ impossible​</a:t>
            </a:r>
          </a:p>
          <a:p>
            <a:pPr marL="171450" indent="-171450">
              <a:buFont typeface="Arial"/>
              <a:buChar char="•"/>
            </a:pPr>
            <a:r>
              <a:rPr lang="en-US" sz="1200">
                <a:solidFill>
                  <a:schemeClr val="tx1">
                    <a:lumMod val="75000"/>
                    <a:lumOff val="25000"/>
                  </a:schemeClr>
                </a:solidFill>
                <a:latin typeface="Arial"/>
                <a:cs typeface="Arial"/>
              </a:rPr>
              <a:t>has well-structured, annotated event traces</a:t>
            </a:r>
          </a:p>
          <a:p>
            <a:pPr marL="171450" indent="-171450">
              <a:buFont typeface="Arial"/>
              <a:buChar char="•"/>
            </a:pPr>
            <a:r>
              <a:rPr lang="en-US" sz="1200">
                <a:solidFill>
                  <a:schemeClr val="tx1">
                    <a:lumMod val="75000"/>
                    <a:lumOff val="25000"/>
                  </a:schemeClr>
                </a:solidFill>
                <a:latin typeface="Arial"/>
                <a:cs typeface="Arial"/>
              </a:rPr>
              <a:t>supports probability, risk estimates, resource estimation including timing (real time systems modeling)</a:t>
            </a:r>
          </a:p>
          <a:p>
            <a:pPr marL="171450" indent="-171450">
              <a:buFont typeface="Arial"/>
              <a:buChar char="•"/>
            </a:pPr>
            <a:r>
              <a:rPr lang="en-US" sz="1200">
                <a:solidFill>
                  <a:schemeClr val="tx1">
                    <a:lumMod val="75000"/>
                    <a:lumOff val="25000"/>
                  </a:schemeClr>
                </a:solidFill>
                <a:latin typeface="Arial"/>
                <a:ea typeface="+mn-lt"/>
                <a:cs typeface="+mn-lt"/>
              </a:rPr>
              <a:t>extends and verifies popular notations like UML and </a:t>
            </a:r>
            <a:r>
              <a:rPr lang="en-US" sz="1200" err="1">
                <a:solidFill>
                  <a:schemeClr val="tx1">
                    <a:lumMod val="75000"/>
                    <a:lumOff val="25000"/>
                  </a:schemeClr>
                </a:solidFill>
                <a:latin typeface="Arial"/>
                <a:ea typeface="+mn-lt"/>
                <a:cs typeface="+mn-lt"/>
              </a:rPr>
              <a:t>SysML</a:t>
            </a:r>
            <a:r>
              <a:rPr lang="en-US" sz="1200">
                <a:solidFill>
                  <a:schemeClr val="tx1">
                    <a:lumMod val="75000"/>
                    <a:lumOff val="25000"/>
                  </a:schemeClr>
                </a:solidFill>
                <a:latin typeface="Arial"/>
                <a:ea typeface="+mn-lt"/>
                <a:cs typeface="+mn-lt"/>
              </a:rPr>
              <a:t> and also </a:t>
            </a:r>
            <a:r>
              <a:rPr lang="en-US" sz="1200" err="1">
                <a:solidFill>
                  <a:schemeClr val="tx1">
                    <a:lumMod val="75000"/>
                    <a:lumOff val="25000"/>
                  </a:schemeClr>
                </a:solidFill>
                <a:latin typeface="Arial"/>
                <a:ea typeface="+mn-lt"/>
                <a:cs typeface="+mn-lt"/>
              </a:rPr>
              <a:t>DoDAF</a:t>
            </a:r>
            <a:r>
              <a:rPr lang="en-US" sz="1200">
                <a:solidFill>
                  <a:schemeClr val="tx1">
                    <a:lumMod val="75000"/>
                    <a:lumOff val="25000"/>
                  </a:schemeClr>
                </a:solidFill>
                <a:latin typeface="Arial"/>
                <a:ea typeface="+mn-lt"/>
                <a:cs typeface="+mn-lt"/>
              </a:rPr>
              <a:t>, the DoD standard for architecture frameworks.</a:t>
            </a:r>
          </a:p>
        </p:txBody>
      </p:sp>
    </p:spTree>
    <p:extLst>
      <p:ext uri="{BB962C8B-B14F-4D97-AF65-F5344CB8AC3E}">
        <p14:creationId xmlns:p14="http://schemas.microsoft.com/office/powerpoint/2010/main" val="399916012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NPS MP">
      <a:dk1>
        <a:sysClr val="windowText" lastClr="000000"/>
      </a:dk1>
      <a:lt1>
        <a:sysClr val="window" lastClr="FFFFFF"/>
      </a:lt1>
      <a:dk2>
        <a:srgbClr val="646B86"/>
      </a:dk2>
      <a:lt2>
        <a:srgbClr val="E6E6E6"/>
      </a:lt2>
      <a:accent1>
        <a:srgbClr val="074080"/>
      </a:accent1>
      <a:accent2>
        <a:srgbClr val="CCB400"/>
      </a:accent2>
      <a:accent3>
        <a:srgbClr val="666666"/>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7DA6E377AFDB478700C172A6F1ED49" ma:contentTypeVersion="3" ma:contentTypeDescription="Create a new document." ma:contentTypeScope="" ma:versionID="faba1c69b23ddd3acc86f2c74acd4a18">
  <xsd:schema xmlns:xsd="http://www.w3.org/2001/XMLSchema" xmlns:xs="http://www.w3.org/2001/XMLSchema" xmlns:p="http://schemas.microsoft.com/office/2006/metadata/properties" xmlns:ns2="873ef545-6eea-4569-8bce-93c881dc2d99" targetNamespace="http://schemas.microsoft.com/office/2006/metadata/properties" ma:root="true" ma:fieldsID="3c4d24b54eb79754a6e619b36f9c3fda" ns2:_="">
    <xsd:import namespace="873ef545-6eea-4569-8bce-93c881dc2d99"/>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3ef545-6eea-4569-8bce-93c881dc2d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FEB29C-8D7C-46E9-887C-3F983C1A8A73}">
  <ds:schemaRefs>
    <ds:schemaRef ds:uri="http://schemas.microsoft.com/sharepoint/v3/contenttype/forms"/>
  </ds:schemaRefs>
</ds:datastoreItem>
</file>

<file path=customXml/itemProps2.xml><?xml version="1.0" encoding="utf-8"?>
<ds:datastoreItem xmlns:ds="http://schemas.openxmlformats.org/officeDocument/2006/customXml" ds:itemID="{9B45D062-49EB-47B1-A96D-7A3E7AF67BDD}">
  <ds:schemaRefs>
    <ds:schemaRef ds:uri="873ef545-6eea-4569-8bce-93c881dc2d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4E09057-B42B-4FCC-8EFC-07807628459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Civic.thmx</Template>
  <TotalTime>4321</TotalTime>
  <Words>3285</Words>
  <Application>Microsoft Macintosh PowerPoint</Application>
  <PresentationFormat>Widescreen</PresentationFormat>
  <Paragraphs>270</Paragraphs>
  <Slides>22</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Apple Color Emoji</vt:lpstr>
      <vt:lpstr>Arial</vt:lpstr>
      <vt:lpstr>Arial,Sans-Serif</vt:lpstr>
      <vt:lpstr>Calibri</vt:lpstr>
      <vt:lpstr>Century Gothic</vt:lpstr>
      <vt:lpstr>Comic Sans MS</vt:lpstr>
      <vt:lpstr>Courier New</vt:lpstr>
      <vt:lpstr>Georgia</vt:lpstr>
      <vt:lpstr>Helvetica</vt:lpstr>
      <vt:lpstr>Lucida Handwriting</vt:lpstr>
      <vt:lpstr>Wingdings</vt:lpstr>
      <vt:lpstr>Wingdings 2</vt:lpstr>
      <vt:lpstr>Civic</vt:lpstr>
      <vt:lpstr>Exposing and controlling emergent behaviors with Monterey Phoenix</vt:lpstr>
      <vt:lpstr>Consider these scenarios.</vt:lpstr>
      <vt:lpstr>Consider these scenarios.</vt:lpstr>
      <vt:lpstr>Consider these scenarios.</vt:lpstr>
      <vt:lpstr>Consider these scenarios.</vt:lpstr>
      <vt:lpstr>PowerPoint Presentation</vt:lpstr>
      <vt:lpstr>Goals for design of system behavior</vt:lpstr>
      <vt:lpstr>We build models to answer questions.</vt:lpstr>
      <vt:lpstr>What is Monterey Phoenix?</vt:lpstr>
      <vt:lpstr>MP is a language based on events and their relations.</vt:lpstr>
      <vt:lpstr>Example MP Event Trace</vt:lpstr>
      <vt:lpstr>MP Event Grammar</vt:lpstr>
      <vt:lpstr>Example Patterns for Event Grammar Rules   and   Example Trace Instances</vt:lpstr>
      <vt:lpstr>Example MP schema and corresponding event traces from MP-Firebird</vt:lpstr>
      <vt:lpstr>PowerPoint Presentation</vt:lpstr>
      <vt:lpstr>PowerPoint Presentation</vt:lpstr>
      <vt:lpstr>Emergent Behavior Analysis Workflow</vt:lpstr>
      <vt:lpstr>Take Aways</vt:lpstr>
      <vt:lpstr>Questions?</vt:lpstr>
      <vt:lpstr>Control Activity: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Monterey Phoenix: A User Guide for the Rest of Us</dc:title>
  <dc:creator>Megan O'Rourke</dc:creator>
  <cp:lastModifiedBy>Giammarco, Kristin (CIV)</cp:lastModifiedBy>
  <cp:revision>45</cp:revision>
  <cp:lastPrinted>2019-05-08T01:57:58Z</cp:lastPrinted>
  <dcterms:created xsi:type="dcterms:W3CDTF">2018-06-08T20:15:47Z</dcterms:created>
  <dcterms:modified xsi:type="dcterms:W3CDTF">2021-01-29T15:11:10Z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0x010100A27DA6E377AFDB478700C172A6F1ED49</vt:lpwstr>
  </property>
</Properties>
</file>